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5143500" cx="9144000"/>
  <p:notesSz cx="6858000" cy="9144000"/>
  <p:embeddedFontLst>
    <p:embeddedFont>
      <p:font typeface="NanumGothicExtraBold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63993D-7B1D-452E-9AF2-B38B0212C557}">
  <a:tblStyle styleId="{7C63993D-7B1D-452E-9AF2-B38B0212C5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NanumGothicExtraBold-bold.fntdata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96e1036c9_2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96e1036c9_2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96e1036c9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96e1036c9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96e1036c9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96e1036c9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96e1036c9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96e1036c9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96e1036c9_2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b96e1036c9_2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96e1036c9_2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96e1036c9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96e1036c9_2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96e1036c9_2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96e1036c9_2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b96e1036c9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96e1036c9_2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96e1036c9_2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96e1036c9_2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b96e1036c9_2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96e1036c9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b96e1036c9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96e1036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96e1036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96e1036c9_2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b96e1036c9_2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96e1036c9_2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b96e1036c9_2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96e1036c9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96e1036c9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96e1036c9_2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96e1036c9_2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96e1036c9_2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b96e1036c9_2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b96e1036c9_2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b96e1036c9_2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b96e1036c9_2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b96e1036c9_2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b96e1036c9_2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b96e1036c9_2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b96e1036c9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b96e1036c9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b9cd6dd91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b9cd6dd91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b96e1036c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b96e1036c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b9cd6dd91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b9cd6dd91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b9cd6dd91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b9cd6dd91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b9cd6dd91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b9cd6dd91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b9cd6dd91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b9cd6dd91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b9cd6dd91f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b9cd6dd91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b9cd6dd91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b9cd6dd91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b96e1036c9_2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b96e1036c9_2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96e1036c9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b96e1036c9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b96e1036c9_2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b96e1036c9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b96e1036c9_2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b96e1036c9_2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96e1036c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96e1036c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96e1036c9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b96e1036c9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b96e1036c9_2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b96e1036c9_2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b96e1036c9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b96e1036c9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b96e1036c9_2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b96e1036c9_2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b96e1036c9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b96e1036c9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b96e1036c9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b96e1036c9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b96e1036c9_2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b96e1036c9_2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b9cd6dd91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b9cd6dd91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b9cd6dd91f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b9cd6dd91f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b9cd6dd91f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b9cd6dd91f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96e1036c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96e1036c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b9cd6dd91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b9cd6dd91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b9cd6dd91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b9cd6dd91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9cd6dd91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b9cd6dd91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b9cd6dd91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b9cd6dd91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b96e1036c9_2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b96e1036c9_2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b96e1036c9_2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b96e1036c9_2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b96e1036c9_2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b96e1036c9_2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b96e1036c9_2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b96e1036c9_2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b96e1036c9_2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b96e1036c9_2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b96e1036c9_2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b96e1036c9_2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96e1036c9_2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96e1036c9_2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b96e1036c9_2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b96e1036c9_2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b96e1036c9_2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b96e1036c9_2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b96e1036c9_2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b96e1036c9_2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b96e1036c9_2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b96e1036c9_2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b96e1036c9_2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b96e1036c9_2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b96e1036c9_2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b96e1036c9_2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b96e1036c9_2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b96e1036c9_2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b96e1036c9_2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b96e1036c9_2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b96e1036c9_2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b96e1036c9_2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b96e1036c9_2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b96e1036c9_2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96e1036c9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96e1036c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b96e1036c9_2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b96e1036c9_2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b96e1036c9_2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b96e1036c9_2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b96e1036c9_2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b96e1036c9_2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b96e1036c9_2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b96e1036c9_2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b96e1036c9_2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b96e1036c9_2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b96e1036c9_2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b96e1036c9_2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b96e1036c9_2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b96e1036c9_2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b96e1036c9_2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b96e1036c9_2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b96e1036c9_2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b96e1036c9_2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b9cd6dd91f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b9cd6dd91f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96e1036c9_2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96e1036c9_2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b9cd6dd9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b9cd6dd9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b9cd6dd91f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b9cd6dd91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b9cd6dd91f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b9cd6dd91f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b9cd6dd91f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b9cd6dd91f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b9cd6dd91f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3b9cd6dd91f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b9cd6dd91f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b9cd6dd91f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b9cd6dd91f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3b9cd6dd91f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96e1036c9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96e1036c9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48.png"/><Relationship Id="rId5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Relationship Id="rId6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467300" y="1866125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로그인화면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22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2" name="Google Shape;162;p22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" name="Google Shape;163;p22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4" name="Google Shape;164;p22"/>
          <p:cNvGraphicFramePr/>
          <p:nvPr/>
        </p:nvGraphicFramePr>
        <p:xfrm>
          <a:off x="5591955" y="7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타이틀 섹션(Title Section)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'TORI BRAND' 타이틀과 현재 페이지 위치(홈 &gt; 토리 스토리 &gt; 브랜드)를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슬로건 배너(Slogan Banner)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'수많은 메뉴보다 단 하나의 완벽한 맛을 지향합니다'라는 브랜드 슬로건을 강조하여 보여준다.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브랜드 철학(Brand Philosophy)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'SELECTION &amp; FOCUS' 키워드를 통해 선택과 집중에 대한 브랜드의 의지를 전달한다.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핵심 가치(Core Values)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브랜드의 4대 가치인 집중(FOCUS), 품질(QUALITY), 확신(CONFIDENCE), 자부심(PRIDE)을 상세 설명과 함께 카드 형태로 나열한다.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150325"/>
            <a:ext cx="4206198" cy="3809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2"/>
          <p:cNvSpPr/>
          <p:nvPr/>
        </p:nvSpPr>
        <p:spPr>
          <a:xfrm>
            <a:off x="1674647" y="17523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1307497" y="25717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1307497" y="32420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286097" y="38659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1307497" y="38525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2276872" y="38592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3298272" y="38458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3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8" name="Google Shape;178;p23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9" name="Google Shape;179;p23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0" name="Google Shape;180;p23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브랜드 컨셉(Brand Concept)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'TORI COFFEE CONCEPT' 타이틀 하단에 브랜드의 방향성('단 하나의 완벽한 맛')을 설명하는 텍스트와 브랜드/음료 연출 이미지를 배치한다.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푸터(Footer)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이용약관, 개인정보처리방침 등 정책 메뉴와 팀 부리또(회사 정보) 정보를 하단에 고정적으로 표시한다.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730125"/>
            <a:ext cx="4791025" cy="329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3"/>
          <p:cNvSpPr/>
          <p:nvPr/>
        </p:nvSpPr>
        <p:spPr>
          <a:xfrm>
            <a:off x="132597" y="38255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132597" y="17301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4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9" name="Google Shape;189;p24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" name="Google Shape;190;p24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" name="Google Shape;191;p24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타이틀 섹션(Title Section)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'TORI COFFEE BRAND IDENTITY' 타이틀 표시.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BI 소개(Introduction)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로고 사용 규정(변형 불가) 및 브랜드 컬러 철학(오렌지/블랙) 설명.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BI 다운로드(Download)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버튼 클릭 시 로고 원본 파일 다운로드 기능.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로고 베리에이션(Logo Variations)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상황별(Signature, Black, Orange, Symbol) 로고 활용 예시 그리드 노출.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825"/>
            <a:ext cx="4300508" cy="3809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4"/>
          <p:cNvSpPr/>
          <p:nvPr/>
        </p:nvSpPr>
        <p:spPr>
          <a:xfrm>
            <a:off x="1472522" y="12476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604172" y="19484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604172" y="30821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04172" y="33082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2202000" y="1940700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이용 약관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Google Shape;206;p26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7" name="Google Shape;207;p26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8" name="Google Shape;208;p26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9" name="Google Shape;209;p26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제1조 (목적)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사이트 이용과 관련하여 회사와 이용자 간의 권리, 의무 및 책임사항을 규정함을 목적으로 함을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제2조 (정의)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'사이트', '이용자', '회원', '비회원' 등 약관에서 사용하는 용어의 정의를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제3조 (약관의 명시와 개정)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약관의 게시, 법령 준수 범위 내 개정 권한, 개정 시 공지 절차(7일 전)를 명시한다.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0" l="0" r="37810" t="66750"/>
          <a:stretch/>
        </p:blipFill>
        <p:spPr>
          <a:xfrm>
            <a:off x="177575" y="3936950"/>
            <a:ext cx="2979500" cy="10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5" y="1184974"/>
            <a:ext cx="3810774" cy="248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26"/>
          <p:cNvSpPr/>
          <p:nvPr/>
        </p:nvSpPr>
        <p:spPr>
          <a:xfrm rot="-5393501">
            <a:off x="232600" y="3778350"/>
            <a:ext cx="317401" cy="1026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sp>
        <p:nvSpPr>
          <p:cNvPr id="213" name="Google Shape;213;p26"/>
          <p:cNvSpPr/>
          <p:nvPr/>
        </p:nvSpPr>
        <p:spPr>
          <a:xfrm>
            <a:off x="10" y="1344487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10" y="2168693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10" y="2992918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27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1" name="Google Shape;221;p27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p27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p27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제4조 (서비스의 제공 및 변경)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상품 정보 제공, 구매계약 체결 및 배송, 매장 위치 안내, 멤버십 포인트 적립 등 회사가 제공하는 서비스의 종류를 명시한다.- 품절이나 기술적 사양의 변경으로 인해 서비스 내용이 변경될 경우, 사유와 일자를 명시하여 공지함을 안내한다.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제5조 (서비스의 중단)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정보통신설비의 보수점검, 교체, 고장, 통신 두절 등의 사유 발생 시 서비스 제공이 일시 중단될 수 있음을 명시한다.- 서비스 중단으로 인한 손해에 대한 배상 책임과 예외 사유(고의·과실 없음 입증 시)를 규정한다.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제6조 (회원가입)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이용자가 정해진 양식에 따라 정보를 기입하고 약관에 동의함으로서 회원가입을 신청함을 명시한다.- 가입 신청 승낙을 제한할 수 있는 경우(이전 자격 상실, 허위 정보 등록, 기술적 지장 등)를 안내한다.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 b="0" l="0" r="37810" t="66750"/>
          <a:stretch/>
        </p:blipFill>
        <p:spPr>
          <a:xfrm>
            <a:off x="177575" y="3936950"/>
            <a:ext cx="2979500" cy="10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7"/>
          <p:cNvSpPr/>
          <p:nvPr/>
        </p:nvSpPr>
        <p:spPr>
          <a:xfrm>
            <a:off x="3325160" y="12411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2858535" y="12411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5" y="1137250"/>
            <a:ext cx="3273191" cy="24442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7"/>
          <p:cNvSpPr/>
          <p:nvPr/>
        </p:nvSpPr>
        <p:spPr>
          <a:xfrm rot="-5393501">
            <a:off x="232600" y="3778350"/>
            <a:ext cx="317401" cy="1026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sp>
        <p:nvSpPr>
          <p:cNvPr id="229" name="Google Shape;229;p27"/>
          <p:cNvSpPr/>
          <p:nvPr/>
        </p:nvSpPr>
        <p:spPr>
          <a:xfrm>
            <a:off x="10" y="1344487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10" y="2168693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10" y="2992918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Google Shape;236;p28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7" name="Google Shape;237;p28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8" name="Google Shape;238;p28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9" name="Google Shape;239;p28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제7조 (회원 탈퇴 및 자격 상실 등)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회원은 언제든지 탈퇴를 요청할 수 있으며 회사는 즉시 처리함을 명시한다.- 허위 내용 등록, 대금 미지급, 서비스 방해, 법령 위반 등 회원 자격을 제한하거나 정지시킬 수 있는 구체적인 사유를 안내한다.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제8조 (회원에 대한 통지)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 통지 시 미리 지정한 전자우편 주소를 이용함을 명시한다.- 불특정다수 회원에 대한 통지는 1주일 이상 사이트 게시판에 게시함으로써 개별 통지를 갈음할 수 있음을 규정한다. (단, 중대한 영향 미치는 사항은 개별 통지)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제9조 (이용자의 의무)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허위 등록, 도용, 정보 변경, 저작권 침해, 명예 훼손, 외설/폭력적 메시지 공개 등 이용자가 해서는 안 되는 금지 행위들을 구체적으로 나열한다.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 b="0" l="0" r="37810" t="66750"/>
          <a:stretch/>
        </p:blipFill>
        <p:spPr>
          <a:xfrm>
            <a:off x="177575" y="3936950"/>
            <a:ext cx="2979500" cy="10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28"/>
          <p:cNvSpPr/>
          <p:nvPr/>
        </p:nvSpPr>
        <p:spPr>
          <a:xfrm>
            <a:off x="3325160" y="12411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2858535" y="12411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4" y="1137250"/>
            <a:ext cx="3170610" cy="2442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28"/>
          <p:cNvSpPr/>
          <p:nvPr/>
        </p:nvSpPr>
        <p:spPr>
          <a:xfrm rot="-5393501">
            <a:off x="232600" y="3778350"/>
            <a:ext cx="317401" cy="1026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sp>
        <p:nvSpPr>
          <p:cNvPr id="245" name="Google Shape;245;p28"/>
          <p:cNvSpPr/>
          <p:nvPr/>
        </p:nvSpPr>
        <p:spPr>
          <a:xfrm>
            <a:off x="10" y="1344487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10" y="2168693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10" y="2992918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Google Shape;252;p29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53" name="Google Shape;253;p29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4" name="Google Shape;254;p29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5" name="Google Shape;255;p29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제10조 (저작권의 귀속 및 이용제한)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회사가 작성한 저작물의 저작권은 회사에 귀속됨을 명시한다.- 이용자는 서비스 이용 중 얻은 지적재산권 귀속 정보를 회사의 사전 승낙 없이 영리 목적으로 복제, 송신, 배포 등을 하거나 제3자에게 이용하게 해서는 안 됨을 규정한다.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제11조 (분쟁해결)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회사는 이용자의 정당한 의견이나 불만을 반영하고 피해를 보상하기 위해 피해보상처리기구를 설치·운영함을 명시한다.- 이용자의 불만사항을 우선적으로 처리하되, 신속한 처리가 곤란한 경우 사유와 일정을 통보함을 안내한다.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제12조 (재판권 및 준거법)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전자상거래 분쟁 소송은 제소 당시 이용자의 주소(또는 거소) 관할 지방법원을 전속관할로 함을 명시한다. (주소 불분명/외국 거주자일 경우 민사소송법상 관할법원)- 분쟁 소송에는 대한민국법을 적용함을 규정한다.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부칙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본 약관의 시행일이 2025년 10월 19일임을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0" r="37810" t="66750"/>
          <a:stretch/>
        </p:blipFill>
        <p:spPr>
          <a:xfrm>
            <a:off x="177575" y="3936950"/>
            <a:ext cx="2979500" cy="10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29"/>
          <p:cNvSpPr/>
          <p:nvPr/>
        </p:nvSpPr>
        <p:spPr>
          <a:xfrm>
            <a:off x="3325160" y="12411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2858535" y="12411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4" y="1137250"/>
            <a:ext cx="3743342" cy="24410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9"/>
          <p:cNvSpPr/>
          <p:nvPr/>
        </p:nvSpPr>
        <p:spPr>
          <a:xfrm rot="-5393501">
            <a:off x="232600" y="3778350"/>
            <a:ext cx="317401" cy="1026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sp>
        <p:nvSpPr>
          <p:cNvPr id="261" name="Google Shape;261;p29"/>
          <p:cNvSpPr/>
          <p:nvPr/>
        </p:nvSpPr>
        <p:spPr>
          <a:xfrm>
            <a:off x="10" y="1344487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10" y="2022518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10" y="2571743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-23590" y="3120968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/>
        </p:nvSpPr>
        <p:spPr>
          <a:xfrm>
            <a:off x="941850" y="1940700"/>
            <a:ext cx="726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개인 정보처리 방침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31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5" name="Google Shape;275;p31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6" name="Google Shape;276;p31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" name="Google Shape;277;p31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제1조 (수집하는 개인정보 항목 및 수집방법)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회원가입 시 휴대전화번호, 본인인증 시 이름/생년월일/CI/DI, 현금영수증/간편카드 등록 시 관련 정보를 수집함을 안내한다.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제2조 (개인정보의 수집 및 이용목적)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스탬프 적립, 쿠폰 사용, 민원처리 등 적합한 멤버십 서비스 제공을 위해 수집한 정보를 활용함을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제3조 (개인정보의 보유 및 이용기간)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서비스 제공 기간 동안 정보를 보유하며, 탈퇴 요청, 목적 달성, 사업 폐지 등의 경우 지체 없이 파기함을 규정한다.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825"/>
            <a:ext cx="3402185" cy="240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4">
            <a:alphaModFix/>
          </a:blip>
          <a:srcRect b="0" l="0" r="37810" t="66750"/>
          <a:stretch/>
        </p:blipFill>
        <p:spPr>
          <a:xfrm>
            <a:off x="177575" y="3936950"/>
            <a:ext cx="2979500" cy="10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31"/>
          <p:cNvSpPr/>
          <p:nvPr/>
        </p:nvSpPr>
        <p:spPr>
          <a:xfrm rot="-5393501">
            <a:off x="612850" y="3778350"/>
            <a:ext cx="317401" cy="1026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sp>
        <p:nvSpPr>
          <p:cNvPr id="281" name="Google Shape;281;p31"/>
          <p:cNvSpPr/>
          <p:nvPr/>
        </p:nvSpPr>
        <p:spPr>
          <a:xfrm>
            <a:off x="79610" y="1537287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79610" y="2301680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79610" y="2886818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Google Shape;59;p14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945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Google Shape;60;p14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Google Shape;61;p14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Google Shape;62;p14"/>
          <p:cNvGraphicFramePr/>
          <p:nvPr/>
        </p:nvGraphicFramePr>
        <p:xfrm>
          <a:off x="3982475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92975"/>
                <a:gridCol w="42341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로고(Logo)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-상단에 브랜드 로고(TORI COFFEE) 가 표시된다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-클릭 시 메인 페이지로 이동한다.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이름 (Name)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-사용자의 이름을 입력하는 필수 필드.- 입력 값이 없을 경우 에러 메시지를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아이디 (ID)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사용자가 사용할 아이디를 입력하는 필수 필드.- 4자 이상 입력해야 하며, 실시간으로 사용 가능 여부를 확인하여 결과를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비밀번호 (Password)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비밀번호를 입력하는 필수 필드.- 6자 이상 입력해야 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비밀번호 재확인 (Password Confirm)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입력한 비밀번호의 일치 여부를 확인하는 필드.- 비밀번호 필드의 값과 다를 경우 경고 메시지를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이메일 (Email)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가입 인증을 위한 이메일을 입력하는 필수 필드.- 올바른 이메일 형식이 아니거나 중복된 이메일인 경우 에러 메시지를 표시한다.- 우측 '인증번호 발송' 버튼을 통해 인증번호를 수신한다.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인증번호 (Verification Code)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수신된 이메일 인증번호를 입력하는 필드.- 우측 '인증번호 확인' 버튼을 통해 유효성을 검증한다.- 인증 성공 시 '인증 완료' 상태로 변경되며, 회원가입 버튼이 활성화 조건 중 하나가 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회원가입 버튼 (Signup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모든 필수 정보가 유효하게 입력되고 이메일 인증이 완료되었을 때 활성화된다.- 클릭 시 회원가입 요청을 전송하고, 성공 시 로그인 페이지로 이동한다.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9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하단 링크(Footer Links)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로그인,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아이디찾기, 비밀번호 찾기로 이동하는 링크를 제공한다.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15622" r="25577" t="0"/>
          <a:stretch/>
        </p:blipFill>
        <p:spPr>
          <a:xfrm>
            <a:off x="177575" y="1085025"/>
            <a:ext cx="3325101" cy="4002874"/>
          </a:xfrm>
          <a:prstGeom prst="rect">
            <a:avLst/>
          </a:prstGeom>
          <a:noFill/>
          <a:ln cap="flat" cmpd="sng" w="10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4"/>
          <p:cNvSpPr/>
          <p:nvPr/>
        </p:nvSpPr>
        <p:spPr>
          <a:xfrm>
            <a:off x="883672" y="11429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871522" y="14673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71522" y="1915039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871522" y="23562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883672" y="28111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871522" y="32592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871522" y="37072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7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871522" y="42390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1398772" y="45500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9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32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9" name="Google Shape;289;p32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Google Shape;290;p32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1" name="Google Shape;291;p32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제4조 (개인정보의 파기절차 및 방법)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목적 달성 후 별도 DB로 이관하여 일정 기간 저장 후 파기하는 절차와 분쇄/소각, 기술적 삭제 방법을 안내한다.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제5조 (개인정보 제 3자 제공)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이용자의 동의 없이 제3자에게 제공하지 않음을 원칙으로 하되, 사전에 동의를 받거나 법령에 의한 경우 예외로 함을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개인정보 관리 책임자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개인정보 보호 책임자(하성호 CSO), 담당자(이주희), 보호 담당(박윤호)의 실명, 소속, 연락처를 공개하여 문의 채널을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0" l="0" r="37810" t="66750"/>
          <a:stretch/>
        </p:blipFill>
        <p:spPr>
          <a:xfrm>
            <a:off x="177575" y="3936950"/>
            <a:ext cx="2979500" cy="10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3" name="Google Shape;293;p32"/>
          <p:cNvSpPr/>
          <p:nvPr/>
        </p:nvSpPr>
        <p:spPr>
          <a:xfrm rot="-5393501">
            <a:off x="612850" y="3778350"/>
            <a:ext cx="317401" cy="1026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5" y="1181825"/>
            <a:ext cx="3748851" cy="245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2"/>
          <p:cNvSpPr/>
          <p:nvPr/>
        </p:nvSpPr>
        <p:spPr>
          <a:xfrm>
            <a:off x="274160" y="1395787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274160" y="2301693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274160" y="2975243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/>
        </p:nvSpPr>
        <p:spPr>
          <a:xfrm>
            <a:off x="1313275" y="1940700"/>
            <a:ext cx="726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멤버십 이용약관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Google Shape;307;p34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8" name="Google Shape;308;p34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9" name="Google Shape;309;p34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0" name="Google Shape;310;p34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제1조 (목적)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회사와 회원 간의 권리, 의무 및 책임사항 규정함을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제2조 (정의)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'서비스', '회원', '멤버십 포인트', '쿠폰' 등 주요 용어의 정의를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제3조 (약관의 효력 및 변경)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이용 신청 시 효력이 발생하며, 약관 변경 시 공지 및 미동의 시 탈퇴 가능함을 안내한다.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제4조 (회원가입)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가입 절차(신청 및 승인)와 가입 거절 사유(이전 자격 상실, 타인 명의, 허위 기재 등)를 규정한다.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825"/>
            <a:ext cx="3112481" cy="24077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4">
            <a:alphaModFix/>
          </a:blip>
          <a:srcRect b="0" l="0" r="37810" t="66750"/>
          <a:stretch/>
        </p:blipFill>
        <p:spPr>
          <a:xfrm>
            <a:off x="177575" y="3936950"/>
            <a:ext cx="2979500" cy="10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34"/>
          <p:cNvSpPr/>
          <p:nvPr/>
        </p:nvSpPr>
        <p:spPr>
          <a:xfrm rot="-5393501">
            <a:off x="1090400" y="3778350"/>
            <a:ext cx="317401" cy="1026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sp>
        <p:nvSpPr>
          <p:cNvPr id="314" name="Google Shape;314;p34"/>
          <p:cNvSpPr/>
          <p:nvPr/>
        </p:nvSpPr>
        <p:spPr>
          <a:xfrm>
            <a:off x="195271" y="138696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195271" y="191961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195271" y="239026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195271" y="300251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Google Shape;322;p35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23" name="Google Shape;323;p35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4" name="Google Shape;324;p35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5" name="Google Shape;325;p35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제5조 (멤버십 포인트 적립 및 사용)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구매 시 포인트 적립, 현금 환불 불가, 유효기간(1년) 및 소멸 규정을 안내한다.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제6조 (쿠폰)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쿠폰의 종류, 사용 조건, 유효기간은 회사가 정한 바에 따르며, 유효기간 경과 시 소멸됨을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제7조 (회원의 의무)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허위 내용 등록, 정보 도용, 업무 방해, 공서양속 위반 정보 게시 등 금지 행위를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b="0" l="0" r="37810" t="66750"/>
          <a:stretch/>
        </p:blipFill>
        <p:spPr>
          <a:xfrm>
            <a:off x="177575" y="3936950"/>
            <a:ext cx="2979500" cy="10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35"/>
          <p:cNvSpPr/>
          <p:nvPr/>
        </p:nvSpPr>
        <p:spPr>
          <a:xfrm rot="-5393501">
            <a:off x="1090400" y="3778350"/>
            <a:ext cx="317401" cy="1026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71" y="1181825"/>
            <a:ext cx="4146369" cy="2336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35"/>
          <p:cNvSpPr/>
          <p:nvPr/>
        </p:nvSpPr>
        <p:spPr>
          <a:xfrm>
            <a:off x="327921" y="138696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327921" y="2008037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31" name="Google Shape;331;p35"/>
          <p:cNvSpPr/>
          <p:nvPr/>
        </p:nvSpPr>
        <p:spPr>
          <a:xfrm>
            <a:off x="327921" y="2735137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36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37" name="Google Shape;337;p36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8" name="Google Shape;338;p36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9" name="Google Shape;339;p36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#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제8조 (회원 탈퇴 및 자격 상실)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언제든 탈퇴 가능하며(포인트/쿠폰 소멸), 의무 위반 시 서비스 이용 제한(경고~영구정지)이 가능함을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제9조 (개인정보 관리)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개인정보 보호 노력 및 문의 채널(책임자 하성호 CSO, 담당자 이주희/박윤호 등)을 안내한다.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부칙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본 약관의 시행일이 2025년 10월 19일임을 명시한다.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/>
          </a:blip>
          <a:srcRect b="0" l="0" r="37810" t="66750"/>
          <a:stretch/>
        </p:blipFill>
        <p:spPr>
          <a:xfrm>
            <a:off x="177575" y="3936950"/>
            <a:ext cx="2979500" cy="10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36"/>
          <p:cNvSpPr/>
          <p:nvPr/>
        </p:nvSpPr>
        <p:spPr>
          <a:xfrm rot="-5393501">
            <a:off x="1090400" y="3778350"/>
            <a:ext cx="317401" cy="1026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pic>
        <p:nvPicPr>
          <p:cNvPr id="342" name="Google Shape;342;p36"/>
          <p:cNvPicPr preferRelativeResize="0"/>
          <p:nvPr/>
        </p:nvPicPr>
        <p:blipFill rotWithShape="1">
          <a:blip r:embed="rId4">
            <a:alphaModFix/>
          </a:blip>
          <a:srcRect b="0" l="-3167" r="0" t="0"/>
          <a:stretch/>
        </p:blipFill>
        <p:spPr>
          <a:xfrm>
            <a:off x="177575" y="1181825"/>
            <a:ext cx="4340474" cy="23367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36"/>
          <p:cNvSpPr/>
          <p:nvPr/>
        </p:nvSpPr>
        <p:spPr>
          <a:xfrm>
            <a:off x="310946" y="1386962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310946" y="2168699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310946" y="3071187"/>
            <a:ext cx="363300" cy="363000"/>
          </a:xfrm>
          <a:prstGeom prst="ellipse">
            <a:avLst/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61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1261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/>
        </p:nvSpPr>
        <p:spPr>
          <a:xfrm>
            <a:off x="1313275" y="1940700"/>
            <a:ext cx="726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아래 네비게이션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38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56" name="Google Shape;356;p38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7" name="Google Shape;357;p38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8" name="Google Shape;358;p38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브랜드(/about/brand), BI(/about/bi)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각 버튼을 누르는 순간 해당 페이지로 넘어간다.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음료(/menu/drink)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각 버튼을 누르는 순간 해당 페이지로 넘어간다.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오시는 길(/about/map)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각 버튼을 누르는 순간 해당 페이지로 넘어간다.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공지사항(/bbs/notice), FAQ(/bbs/faq)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각 버튼을 누르는 순간 해당 페이지로 넘어간다.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이벤트(/bbs/event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)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각 버튼을 누르는 순간 해당 페이지로 넘어간다.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50200"/>
            <a:ext cx="5286251" cy="1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3">
            <a:alphaModFix/>
          </a:blip>
          <a:srcRect b="0" l="53051" r="0" t="0"/>
          <a:stretch/>
        </p:blipFill>
        <p:spPr>
          <a:xfrm>
            <a:off x="177575" y="1202325"/>
            <a:ext cx="4168023" cy="22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/>
          <p:nvPr/>
        </p:nvSpPr>
        <p:spPr>
          <a:xfrm rot="-5393481">
            <a:off x="2880074" y="3689950"/>
            <a:ext cx="474601" cy="807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/>
        </p:nvSpPr>
        <p:spPr>
          <a:xfrm>
            <a:off x="1313275" y="1940700"/>
            <a:ext cx="726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음료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Google Shape;371;p40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72" name="Google Shape;372;p40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3" name="Google Shape;373;p40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4" name="Google Shape;3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110382"/>
            <a:ext cx="5287147" cy="29095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3">
            <a:alphaModFix/>
          </a:blip>
          <a:srcRect b="82921" l="34218" r="46206" t="0"/>
          <a:stretch/>
        </p:blipFill>
        <p:spPr>
          <a:xfrm>
            <a:off x="2241238" y="160850"/>
            <a:ext cx="3192300" cy="1532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40"/>
          <p:cNvSpPr/>
          <p:nvPr/>
        </p:nvSpPr>
        <p:spPr>
          <a:xfrm rot="-5392623">
            <a:off x="2363925" y="1843030"/>
            <a:ext cx="279601" cy="117900"/>
          </a:xfrm>
          <a:prstGeom prst="rightArrow">
            <a:avLst>
              <a:gd fmla="val 50000" name="adj1"/>
              <a:gd fmla="val 71652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graphicFrame>
        <p:nvGraphicFramePr>
          <p:cNvPr id="377" name="Google Shape;377;p40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메뉴(Menu)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네비게이션바의 '메뉴' 항목이다.- 마우스를 올리면(Hover) 하위 메뉴가 나타난다.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음료 버튼(Drink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하위 메뉴의 첫 번째 항목이다.- 클릭 시 음료 메뉴 소개 페이지로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8" name="Google Shape;378;p40"/>
          <p:cNvSpPr/>
          <p:nvPr/>
        </p:nvSpPr>
        <p:spPr>
          <a:xfrm>
            <a:off x="3389972" y="2673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3389972" y="10294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p41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85" name="Google Shape;385;p41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6" name="Google Shape;386;p41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7" name="Google Shape;387;p41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타이틀 섹션(Title Section)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메인 타이틀: "TORI MENU"를 크게 표시하여 브랜드 아이덴티티를 강조한다.- 서브 타이틀: "TORI COFFEE의 엄선된 메뉴"라는 문구와 "메뉴 이미지는 연출컷..."이라는 안내 메시지를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분류 보기(Category Filter)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체크박스 형태의 필터링 기능을 제공한다.- 옵션: 전체 상품보기, 커피/라떼, 스무디, 에이드, 티 중에서 선택할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메뉴 검색(Search Bar)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입력창: 사용자가 찾고 싶은 메뉴명을 입력하는 텍스트 필드.- 검색 버튼: 우측 돋보기 아이콘을 클릭하여 검색을 실행한다.- 결과 안내: 검색된 메뉴의 총 개수를 표시하고, 결과가 없을 시 안내 문구를 노출한다.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메뉴 리스트(Menu Grid)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메뉴 이미지를 중심으로 한 그리드 레이아웃.- 각 메뉴 카드에는 상품 이미지, 상품명, 그리고 한 줄 설명이 포함된다.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하단에 1, 2, 3... 페이지 번호를 나열하여 여러 페이지에 걸친 상품 목록을 탐색할 수 있게 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/>
          </a:blip>
          <a:srcRect b="0" l="0" r="0" t="5464"/>
          <a:stretch/>
        </p:blipFill>
        <p:spPr>
          <a:xfrm>
            <a:off x="177575" y="1369700"/>
            <a:ext cx="3269025" cy="36748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9" name="Google Shape;389;p41"/>
          <p:cNvSpPr/>
          <p:nvPr/>
        </p:nvSpPr>
        <p:spPr>
          <a:xfrm>
            <a:off x="1360775" y="1369696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387044" y="1819177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387044" y="2148802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387044" y="2571752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1570469" y="4715727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Google Shape;77;p15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8" name="Google Shape;78;p15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Google Shape;79;p15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" name="Google Shape;80;p15"/>
          <p:cNvGraphicFramePr/>
          <p:nvPr/>
        </p:nvGraphicFramePr>
        <p:xfrm>
          <a:off x="6582425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382850"/>
                <a:gridCol w="20443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로고(Logo)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-상단에 브랜드 로고(TORI COFFEE) 가 표시된다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-클릭 시 메인 페이지로 이동한다.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이름(Name)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사용자의 이름을 입력하는 필수 필드.- 입력 값이 없을 경우 에러 메시지를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이메일(Email)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가입 당시 등록한 이메일을 입력하는 필수 필드.- 우측 '인증번호 발송' 버튼을 통해 인증번호를 수신한다.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인증번호(Verification Code)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수신된 이메일 인증번호를 입력하는 필드.- 우측 '인증번호 확인' 버튼을 통해 유효성을 검증한다.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아이디 찾기 버튼(Find ID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이름과 이메일 인증이 모두 완료되었을 때 클릭 가능하다.- 일치하는 정보가 있을 경우 아이디를 팝업으로 안내한다.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하단 링크(Footer Links)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-로그인,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, 비밀번호 찾기로 이동하는 링크를 제공한다.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6" y="1151075"/>
            <a:ext cx="3819600" cy="3876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5"/>
          <p:cNvSpPr/>
          <p:nvPr/>
        </p:nvSpPr>
        <p:spPr>
          <a:xfrm>
            <a:off x="660322" y="15372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60322" y="19640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60322" y="25383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660322" y="31126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660322" y="37904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1395072" y="41758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8" name="Google Shape;398;p42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9" name="Google Shape;399;p42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0" name="Google Shape;400;p42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" name="Google Shape;401;p42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상품 기본 정보(Product Basic Info)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이미지: 상품의 고해상도 이미지를 최상단 중앙에 배치한다.- 배지: 신상품일 경우 "NEW" 배지를 표시한다.- 타이틀/온도: 상품명과 해당 음료의 제공 온도(ICE/HOT)를 표시한다.- 설명: 상품에 대한 맛과 특징을 설명하는 텍스트를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영양 정보(Nutrition Info)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조회 링크: "영양 상세 정보" 텍스트와 화살표 아이콘으로 구성된 버튼.- 모달: 클릭 시 칼로리, 나트륨, 당류 등의 상세 영양 정보와 알레르기 유발 성분을 모달로 보여준다.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옵션 선택(Option Selection)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옵션 그룹: 텀블러 사용, 샷 추가, 토핑, 당도 등 선택 가능한 옵션 그룹을 리스트 형태로 나열한다.- 선택 상태: 옵션을 선택하면 해당 그룹 버튼에 선택한 옵션명이 표시된다.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수량 및 가격(Quantity &amp; Price)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수량 조절: 하단 고정 영역 좌측에 -, + 버튼으로 수량을 조절할 수 있는 컨트롤러를 배치한다.- 총 금액: 선택한 옵션과 수량이 반영된 최종 결제 예정 금액을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액션 버튼(Action Buttons)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담기: 주황색 배경의 버튼으로, 상품을 장바구니에 저장한다.- 주문하기: 짙은 회색 배경의 버튼으로, 즉시 주문 결제 페이지로 이동한다.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02" name="Google Shape;4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168775"/>
            <a:ext cx="2121025" cy="38538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3" name="Google Shape;403;p42"/>
          <p:cNvSpPr/>
          <p:nvPr/>
        </p:nvSpPr>
        <p:spPr>
          <a:xfrm>
            <a:off x="858475" y="1330346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510100" y="2730901"/>
            <a:ext cx="144900" cy="144600"/>
          </a:xfrm>
          <a:prstGeom prst="ellipse">
            <a:avLst/>
          </a:prstGeom>
          <a:solidFill>
            <a:srgbClr val="CC0000"/>
          </a:solidFill>
          <a:ln cap="flat" cmpd="sng" w="37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400" lIns="35400" spcFirstLastPara="1" rIns="35400" wrap="square" tIns="3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3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503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05" name="Google Shape;405;p42"/>
          <p:cNvSpPr/>
          <p:nvPr/>
        </p:nvSpPr>
        <p:spPr>
          <a:xfrm>
            <a:off x="510100" y="2938755"/>
            <a:ext cx="144900" cy="144600"/>
          </a:xfrm>
          <a:prstGeom prst="ellipse">
            <a:avLst/>
          </a:prstGeom>
          <a:solidFill>
            <a:srgbClr val="CC0000"/>
          </a:solidFill>
          <a:ln cap="flat" cmpd="sng" w="37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400" lIns="35400" spcFirstLastPara="1" rIns="35400" wrap="square" tIns="3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3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503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06" name="Google Shape;406;p42"/>
          <p:cNvSpPr/>
          <p:nvPr/>
        </p:nvSpPr>
        <p:spPr>
          <a:xfrm>
            <a:off x="365200" y="4657655"/>
            <a:ext cx="144900" cy="144600"/>
          </a:xfrm>
          <a:prstGeom prst="ellipse">
            <a:avLst/>
          </a:prstGeom>
          <a:solidFill>
            <a:srgbClr val="CC0000"/>
          </a:solidFill>
          <a:ln cap="flat" cmpd="sng" w="37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400" lIns="35400" spcFirstLastPara="1" rIns="35400" wrap="square" tIns="3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3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503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395750" y="4815030"/>
            <a:ext cx="144900" cy="144600"/>
          </a:xfrm>
          <a:prstGeom prst="ellipse">
            <a:avLst/>
          </a:prstGeom>
          <a:solidFill>
            <a:srgbClr val="CC0000"/>
          </a:solidFill>
          <a:ln cap="flat" cmpd="sng" w="37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400" lIns="35400" spcFirstLastPara="1" rIns="35400" wrap="square" tIns="3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3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503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112675" y="4815025"/>
            <a:ext cx="144900" cy="144600"/>
          </a:xfrm>
          <a:prstGeom prst="ellipse">
            <a:avLst/>
          </a:prstGeom>
          <a:solidFill>
            <a:srgbClr val="CC0000"/>
          </a:solidFill>
          <a:ln cap="flat" cmpd="sng" w="37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400" lIns="35400" spcFirstLastPara="1" rIns="35400" wrap="square" tIns="3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3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503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09" name="Google Shape;4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000" y="152400"/>
            <a:ext cx="2457450" cy="1647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7462" y="1921150"/>
            <a:ext cx="1935621" cy="303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1" name="Google Shape;411;p42"/>
          <p:cNvCxnSpPr>
            <a:endCxn id="409" idx="1"/>
          </p:cNvCxnSpPr>
          <p:nvPr/>
        </p:nvCxnSpPr>
        <p:spPr>
          <a:xfrm flipH="1" rot="10800000">
            <a:off x="1034400" y="976313"/>
            <a:ext cx="1416600" cy="3898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2"/>
          <p:cNvCxnSpPr>
            <a:endCxn id="410" idx="1"/>
          </p:cNvCxnSpPr>
          <p:nvPr/>
        </p:nvCxnSpPr>
        <p:spPr>
          <a:xfrm flipH="1" rot="10800000">
            <a:off x="1916962" y="3440387"/>
            <a:ext cx="1060500" cy="1437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Google Shape;417;p43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8" name="Google Shape;418;p43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" name="Google Shape;419;p43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" name="Google Shape;420;p43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상태 아이콘(Status Icon)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화면 중앙에 초록색 체크 아이콘을 표시하여 성공 상태를 직관적으로 알린다.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안내 메시지(Confirmation Message)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메인 텍스트: "장바구니에 담았습니다"라는 문구를 크게 표시한다.- 서브 텍스트: "장바구니로 이동하시겠습니까?"라는 질문을 통해 다음 행동을 유도한다.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액션 버튼(Action Buttons)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계속 쇼핑하기: 회색 버튼으로, 모달을 닫고 현재 상세 페이지에 머무른다.- 장바구니로 이동: 주황색 버튼으로, 클릭 시 장바구니 페이지(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/order/cart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)로 즉시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21" name="Google Shape;4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571750"/>
            <a:ext cx="3673032" cy="2462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2" name="Google Shape;422;p43"/>
          <p:cNvSpPr/>
          <p:nvPr/>
        </p:nvSpPr>
        <p:spPr>
          <a:xfrm>
            <a:off x="1646725" y="2756380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821975" y="3655980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24" name="Google Shape;424;p43"/>
          <p:cNvSpPr/>
          <p:nvPr/>
        </p:nvSpPr>
        <p:spPr>
          <a:xfrm>
            <a:off x="821975" y="4416005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25" name="Google Shape;425;p43"/>
          <p:cNvSpPr/>
          <p:nvPr/>
        </p:nvSpPr>
        <p:spPr>
          <a:xfrm>
            <a:off x="1909238" y="4416005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44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31" name="Google Shape;431;p44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2" name="Google Shape;432;p44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" name="Google Shape;433;p44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내역(Order Summary)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주문자: 로그인한 사용자의 이름을 상단에 표시한다.- 상품 리스트: 각 주문 상품의 이미지, 상품명, 상세 옵션(예: 샷추가, 시럽 등), 수량, 개별 금액을 카드 형태로 나열한다.- 총 결제 금액: 모든 상품 금액의 합계를 우측 하단에 주황색 텍스트로 강조하여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이용 방법(Dining Method)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옵션 선택: '포장주문'과 '매장이용' 두 가지 버튼 중 하나를 선택할 수 있다.- 상태 표시: 선택된 버튼은 주황색 배경으로 활성화되어 시각적 피드백을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요청사항(Request Note)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입력창: 매장에 전달할 사항을 자유롭게 입력할 수 있는 넓은 텍스트 영역을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결제 버튼(Pay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금액 표시 버튼: 최하단에 고정되거나 컨텐츠 하단에 배치되며, "N원 결제하기" 형태로 총 결제 금액을 명시한다.- 기능: 유효성 검사(이용방법 선택 등) 통과 시 결제 프로세스를 시작한다.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34" name="Google Shape;4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25" y="1264650"/>
            <a:ext cx="2373892" cy="3726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5" name="Google Shape;435;p44"/>
          <p:cNvSpPr/>
          <p:nvPr/>
        </p:nvSpPr>
        <p:spPr>
          <a:xfrm>
            <a:off x="365775" y="1289280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36" name="Google Shape;436;p44"/>
          <p:cNvSpPr/>
          <p:nvPr/>
        </p:nvSpPr>
        <p:spPr>
          <a:xfrm>
            <a:off x="365775" y="3059296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37" name="Google Shape;437;p44"/>
          <p:cNvSpPr/>
          <p:nvPr/>
        </p:nvSpPr>
        <p:spPr>
          <a:xfrm>
            <a:off x="365775" y="3556571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365775" y="4341221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45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44" name="Google Shape;444;p45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5" name="Google Shape;445;p45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6" name="Google Shape;446;p45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상태 바(Order Status Bar)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상태 메시지: "주문완료"와 같이 현재 상태를 큰 텍스트와 이모지로 상단에 표시한다.- 진행 단계: [주문완료] - [준비중] - [준비완료] 3단계로 구성된 진행 바를 시각화하여 현재 단계를 색상으로 활성화한다.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상품 목록(Product List)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카드 디자인: 각 상품을 둥근 모서리의 카드로 표현한다.- 정보: 상품 이미지(좌측), 상품명(우측 상단), 수량, 가격(우측 하단)을 배치한다.- 옵션: 샷 추가 등의 옵션 정보는 상품명 하단에 별도의 배지 스타일로 나열한다.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결제 정보(Payment Info)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총 결제금액: 연한 주황색 배경의 박스 안에 "총 결제금액"과 실제 금액을 양쪽 정렬하여 강조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수령인 정보(Recipient Info)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정보 테이블: 주문자, 주문일시, 요청사항을 항목별로 구분하여 표시한다.- 요청사항: 요청사항이 없을 경우 "없음"으로 표시하고, 있을 경우 붉은색 텍스트로 강조한다.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하단 버튼(Bottom Actions)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홈으로: 회색 스타일의 버튼, 메인 화면으로 이동한다.- 주문내역보기: 주황색 스타일의 주요 버튼(Primary), 전체 주문 내역 리스트로 이동한다.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47" name="Google Shape;4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449025"/>
            <a:ext cx="3227349" cy="3564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45"/>
          <p:cNvSpPr/>
          <p:nvPr/>
        </p:nvSpPr>
        <p:spPr>
          <a:xfrm>
            <a:off x="275450" y="1927030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49" name="Google Shape;449;p45"/>
          <p:cNvSpPr/>
          <p:nvPr/>
        </p:nvSpPr>
        <p:spPr>
          <a:xfrm>
            <a:off x="275450" y="2187730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50" name="Google Shape;450;p45"/>
          <p:cNvSpPr/>
          <p:nvPr/>
        </p:nvSpPr>
        <p:spPr>
          <a:xfrm>
            <a:off x="275450" y="3126530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51" name="Google Shape;451;p45"/>
          <p:cNvSpPr/>
          <p:nvPr/>
        </p:nvSpPr>
        <p:spPr>
          <a:xfrm>
            <a:off x="275450" y="3722330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52" name="Google Shape;452;p45"/>
          <p:cNvSpPr/>
          <p:nvPr/>
        </p:nvSpPr>
        <p:spPr>
          <a:xfrm>
            <a:off x="1355725" y="4761555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46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58" name="Google Shape;458;p46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9" name="Google Shape;459;p46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0" name="Google Shape;460;p46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카테고리 탭(Category Tabs)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오더: 일반 주문 내역을 확인하는 탭.- 홀케이크·MD 예약: 예약 주문 내역을 확인하는 탭.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기간 필터(Date Filter Buttons)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기간 선택: [1개월], [3개월], [전체] 버튼을 통해 조회 기간을 빠르게 변경할 수 있다.- 상세 필터: 우측의 깔때기 아이콘을 클릭하여 더 정밀한 검색 조건을 설정할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내역 카드(Order History Card)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상태 배지: 좌측 상단에 "결제 완료", "준비중" 등의 주문 상태를 색상 배지로 표시한다.- 주문 정보: 배지 우측에 주문 일시와 주문 번호를 표시한다.- 요약 정보: 중앙에 상품명(예: "2개 상품"), 우측 하단에 총 수량과 결제 금액을 배치하여 핵심 정보를 한눈에 볼 수 있게 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클릭 영역: 카드 영역 전체를 클릭 가능하게 하여 접근성을 높이고, 클릭 시 상세 페이지로 전환한다.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이동 컨트롤: 하단 중앙에 페이지 번호(1, 2...)와 이전/다음 페이지 이동 버튼을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61" name="Google Shape;4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769325"/>
            <a:ext cx="5287149" cy="228653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46"/>
          <p:cNvSpPr/>
          <p:nvPr/>
        </p:nvSpPr>
        <p:spPr>
          <a:xfrm>
            <a:off x="439675" y="2863055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63" name="Google Shape;463;p46"/>
          <p:cNvSpPr/>
          <p:nvPr/>
        </p:nvSpPr>
        <p:spPr>
          <a:xfrm>
            <a:off x="439675" y="3294630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439675" y="3761342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9" name="Google Shape;469;p47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70" name="Google Shape;470;p47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1" name="Google Shape;471;p47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2" name="Google Shape;472;p47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내역(Order Summary)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주문자: 로그인한 사용자의 이름을 상단에 표시한다.- 상품 리스트: 각 주문 상품의 이미지, 상품명, 상세 옵션(예: 샷추가, 시럽 등), 수량, 개별 금액을 카드 형태로 나열한다.- 총 결제 금액: 모든 상품 금액의 합계를 우측 하단에 주황색 텍스트로 강조하여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이용 방법(Dining Method)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옵션 선택: '포장주문'과 '매장이용' 두 가지 버튼 중 하나를 선택할 수 있다.- 상태 표시: 선택된 버튼은 주황색 배경으로 활성화되어 시각적 피드백을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요청사항(Request Note)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입력창: 매장에 전달할 사항을 자유롭게 입력할 수 있는 넓은 텍스트 영역을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결제 버튼(Pay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금액 표시 버튼: 최하단에 고정되거나 컨텐츠 하단에 배치되며, "N원 결제하기" 형태로 총 결제 금액을 명시한다.- 기능: 유효성 검사(이용방법 선택 등) 통과 시 결제 프로세스를 시작한다.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/>
        </p:nvSpPr>
        <p:spPr>
          <a:xfrm>
            <a:off x="1313275" y="1940700"/>
            <a:ext cx="726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오시는 길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49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83" name="Google Shape;483;p49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4" name="Google Shape;484;p49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5" name="Google Shape;485;p49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매장(Store)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네비게이션바의 '매장' 항목이다.- 마우스를 올리면(Hover) 하위 메뉴가 나타난다.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오시는 길 버튼(Directions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하위 메뉴의 첫 번째 항목이다.- 클릭 시 매장 위치 및 오시는 길 안내 페이지로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86" name="Google Shape;4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146825"/>
            <a:ext cx="5287151" cy="28919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7" name="Google Shape;487;p49"/>
          <p:cNvPicPr preferRelativeResize="0"/>
          <p:nvPr/>
        </p:nvPicPr>
        <p:blipFill rotWithShape="1">
          <a:blip r:embed="rId3">
            <a:alphaModFix/>
          </a:blip>
          <a:srcRect b="75594" l="43601" r="42850" t="0"/>
          <a:stretch/>
        </p:blipFill>
        <p:spPr>
          <a:xfrm>
            <a:off x="3453200" y="63575"/>
            <a:ext cx="2015519" cy="1985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p49"/>
          <p:cNvSpPr/>
          <p:nvPr/>
        </p:nvSpPr>
        <p:spPr>
          <a:xfrm>
            <a:off x="4035197" y="2673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89" name="Google Shape;489;p49"/>
          <p:cNvSpPr/>
          <p:nvPr/>
        </p:nvSpPr>
        <p:spPr>
          <a:xfrm>
            <a:off x="4035197" y="8514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490" name="Google Shape;490;p49"/>
          <p:cNvCxnSpPr>
            <a:stCxn id="486" idx="0"/>
            <a:endCxn id="487" idx="1"/>
          </p:cNvCxnSpPr>
          <p:nvPr/>
        </p:nvCxnSpPr>
        <p:spPr>
          <a:xfrm flipH="1" rot="10800000">
            <a:off x="2821150" y="1056625"/>
            <a:ext cx="632100" cy="1090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5" name="Google Shape;495;p50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96" name="Google Shape;496;p50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7" name="Google Shape;497;p50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8" name="Google Shape;498;p50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타이틀 섹션(Title Section)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'TORI COFFEE STORY', 'OFFICE MAP' 타이틀을 표시한다.- 상단에 현재 페이지 경로(홈 &gt; 메가 스토리 &gt; 오시는 길)를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매장 정보(Store Info)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'TORI COFFEE 오시는 길', '동서울대학교' 텍스트를 강조하여 표시한다.- 주소(경기도 성남시 수정구 복정로 76, 영문 주소 포함)와 연락처(Tel. 010-3030-7038)를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외부 지도 연결(External Map Link)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'네이버 지도', '카카오 지도' 버튼을 배치하여 클릭 시 해당 지도 서비스로 이동하도록 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약도 이미지(Map Visualization)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동서울대학교 내 TORI COFFEE의 위치를 표시한 약도 이미지를 우측에 배치하여 시각적 정보를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99" name="Google Shape;4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26" y="160850"/>
            <a:ext cx="3536550" cy="2560302"/>
          </a:xfrm>
          <a:prstGeom prst="rect">
            <a:avLst/>
          </a:prstGeom>
          <a:noFill/>
          <a:ln cap="flat" cmpd="sng" w="6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0" name="Google Shape;50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14325"/>
            <a:ext cx="2168491" cy="1976775"/>
          </a:xfrm>
          <a:prstGeom prst="rect">
            <a:avLst/>
          </a:prstGeom>
          <a:noFill/>
          <a:ln cap="flat" cmpd="sng" w="74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1" name="Google Shape;50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0782" y="3014325"/>
            <a:ext cx="2516315" cy="1976775"/>
          </a:xfrm>
          <a:prstGeom prst="rect">
            <a:avLst/>
          </a:prstGeom>
          <a:noFill/>
          <a:ln cap="flat" cmpd="sng" w="74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02" name="Google Shape;502;p50"/>
          <p:cNvCxnSpPr>
            <a:endCxn id="500" idx="0"/>
          </p:cNvCxnSpPr>
          <p:nvPr/>
        </p:nvCxnSpPr>
        <p:spPr>
          <a:xfrm flipH="1">
            <a:off x="1236646" y="2363625"/>
            <a:ext cx="1182300" cy="65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0"/>
          <p:cNvCxnSpPr>
            <a:endCxn id="501" idx="0"/>
          </p:cNvCxnSpPr>
          <p:nvPr/>
        </p:nvCxnSpPr>
        <p:spPr>
          <a:xfrm>
            <a:off x="3243240" y="2360325"/>
            <a:ext cx="455700" cy="654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50"/>
          <p:cNvSpPr/>
          <p:nvPr/>
        </p:nvSpPr>
        <p:spPr>
          <a:xfrm>
            <a:off x="3111547" y="3549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05" name="Google Shape;505;p50"/>
          <p:cNvSpPr/>
          <p:nvPr/>
        </p:nvSpPr>
        <p:spPr>
          <a:xfrm>
            <a:off x="1902222" y="13155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06" name="Google Shape;506;p50"/>
          <p:cNvSpPr/>
          <p:nvPr/>
        </p:nvSpPr>
        <p:spPr>
          <a:xfrm>
            <a:off x="1902222" y="21144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07" name="Google Shape;507;p50"/>
          <p:cNvSpPr/>
          <p:nvPr/>
        </p:nvSpPr>
        <p:spPr>
          <a:xfrm>
            <a:off x="2735822" y="21144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08" name="Google Shape;508;p50"/>
          <p:cNvSpPr/>
          <p:nvPr/>
        </p:nvSpPr>
        <p:spPr>
          <a:xfrm>
            <a:off x="3578697" y="11931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/>
          <p:nvPr/>
        </p:nvSpPr>
        <p:spPr>
          <a:xfrm>
            <a:off x="1313275" y="1940700"/>
            <a:ext cx="726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공지사항 &amp; FAQ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p16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3" name="Google Shape;93;p16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p16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Google Shape;95;p16"/>
          <p:cNvGraphicFramePr/>
          <p:nvPr/>
        </p:nvGraphicFramePr>
        <p:xfrm>
          <a:off x="5925700" y="7398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382850"/>
                <a:gridCol w="20443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로고(Logo)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-상단에 브랜드 로고(TORI COFFEE) 가 표시된다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-클릭 시 메인 페이지로 이동한다.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 권한 검사(Member Type)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-’일반회원’과 ‘관리자 ‘ 중 로그인할 유형을 선택한다.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-기본값은 ‘일반회원’이며, 선택된 권한에 따라 로그인을 수행한다.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아이디 (Id)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-사용자의 아이디를 입력하는 텍스트 필드.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-입력 값이 없을 경우 경고 메시지를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4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비밀번호 (password)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-사용자의 비밀번호를 입력하는 필드.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-입력 내용은 마스킹(*) 처리되어 보이지 않는다.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로그인 버튼 (Login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-입력된 아이디/비밀번호 및 회원 유형으로 로그인을 요청한다.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-성공 시 발급받은 토큰을 저장하고, 권한(Role)에 맞는 오류 메시지 모달을 띄운다.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하단 링크(Footer Links)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-아이디찾기, 비밀번호 찾기, 회원가입 페이지로 이동하는 링크를 제공한다.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264601"/>
            <a:ext cx="4456300" cy="3784013"/>
          </a:xfrm>
          <a:prstGeom prst="rect">
            <a:avLst/>
          </a:prstGeom>
          <a:noFill/>
          <a:ln cap="flat" cmpd="sng" w="96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6"/>
          <p:cNvSpPr/>
          <p:nvPr/>
        </p:nvSpPr>
        <p:spPr>
          <a:xfrm>
            <a:off x="529722" y="25717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529722" y="17091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29722" y="31212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529722" y="36707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1327372" y="42226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2701097" y="22485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8" name="Google Shape;518;p52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19" name="Google Shape;519;p52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0" name="Google Shape;520;p52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1" name="Google Shape;521;p52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#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소식(News)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네비게이션바의 '소식' 항목이다.- 마우스를 올리면(Hover) 하위 메뉴가 나타난다.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공지사항 버튼(Notice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하위 메뉴의 첫 번째 항목이다.- 클릭 시 공지사항 목록 페이지로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FAQ 버튼(FAQ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하위 메뉴의 두 번째 항목이다.- 클릭 시 자주 묻는 질문(FAQ) 목록 페이지로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22" name="Google Shape;5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110375"/>
            <a:ext cx="5287153" cy="2925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 b="80012" l="48956" r="34485" t="0"/>
          <a:stretch/>
        </p:blipFill>
        <p:spPr>
          <a:xfrm>
            <a:off x="3325100" y="160850"/>
            <a:ext cx="2143623" cy="1431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52"/>
          <p:cNvSpPr/>
          <p:nvPr/>
        </p:nvSpPr>
        <p:spPr>
          <a:xfrm>
            <a:off x="4077397" y="2141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25" name="Google Shape;525;p52"/>
          <p:cNvSpPr/>
          <p:nvPr/>
        </p:nvSpPr>
        <p:spPr>
          <a:xfrm>
            <a:off x="4077397" y="785312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26" name="Google Shape;526;p52"/>
          <p:cNvSpPr/>
          <p:nvPr/>
        </p:nvSpPr>
        <p:spPr>
          <a:xfrm>
            <a:off x="4077397" y="1029437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527" name="Google Shape;527;p52"/>
          <p:cNvCxnSpPr>
            <a:endCxn id="523" idx="2"/>
          </p:cNvCxnSpPr>
          <p:nvPr/>
        </p:nvCxnSpPr>
        <p:spPr>
          <a:xfrm flipH="1" rot="10800000">
            <a:off x="3204112" y="1592751"/>
            <a:ext cx="1192800" cy="508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p53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33" name="Google Shape;533;p53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4" name="Google Shape;534;p53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5" name="Google Shape;535;p53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타이틀 섹션(Title Section)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'TORI COFFEE 공지사항' 타이틀과 함께 'TORI COFFEE 소식을 알려드립니다.'라는 서브 텍스트를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검색 영역(Search Area)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검색 조건(제목) 선택 드롭다운, 검색어 입력 필드, 그리고 붉은색 '검색' 버튼을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공지사항 목록(Notice List)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헤더: 번호, 제목, 글쓴이, 날짜, 조회 항목을 표시한다.- 중요 공지: 목록 최상단에 붉은색 '중요' 배지와 붉은색 텍스트로 강조하여 고정 노출한다.- 일반 공지: 그 아래로 일반 게시글 리스트를 순차적으로 나열한다.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하단에 '처음', '마지막' 버튼과 현재/전체 페이지 번호를 선택할 수 있는 숫자 버튼을 배치한다.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36" name="Google Shape;5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825"/>
            <a:ext cx="5000948" cy="3809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p53"/>
          <p:cNvSpPr/>
          <p:nvPr/>
        </p:nvSpPr>
        <p:spPr>
          <a:xfrm>
            <a:off x="1903522" y="13125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427472" y="18572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39" name="Google Shape;539;p53"/>
          <p:cNvSpPr/>
          <p:nvPr/>
        </p:nvSpPr>
        <p:spPr>
          <a:xfrm>
            <a:off x="427472" y="22472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40" name="Google Shape;540;p53"/>
          <p:cNvSpPr/>
          <p:nvPr/>
        </p:nvSpPr>
        <p:spPr>
          <a:xfrm>
            <a:off x="2176972" y="44813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5" name="Google Shape;545;p54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46" name="Google Shape;546;p54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7" name="Google Shape;547;p54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8" name="Google Shape;548;p54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FAQ 타이틀 섹션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'TORI NEWS', 'FAQ' 타이틀과 '자주하는 질문' 대제목을 표시한다.- '궁금하신 내용을 검색해 주세요'라는 안내 문구를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카테고리 탭(Category Tab)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전체, 주문, 메뉴, 매장이용, 멤버십, 결제, 기타 탭을 제공하여 질문 유형별로 필터링한다.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FAQ 검색 및 목록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제목 검색 기능과 번호, 제목, 글쓴이, 날짜, 조회수를 포함한 질문 리스트를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49" name="Google Shape;5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825"/>
            <a:ext cx="3702722" cy="3809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0" name="Google Shape;550;p54"/>
          <p:cNvSpPr/>
          <p:nvPr/>
        </p:nvSpPr>
        <p:spPr>
          <a:xfrm>
            <a:off x="1749072" y="11818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51" name="Google Shape;551;p54"/>
          <p:cNvSpPr/>
          <p:nvPr/>
        </p:nvSpPr>
        <p:spPr>
          <a:xfrm>
            <a:off x="488922" y="23253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52" name="Google Shape;552;p54"/>
          <p:cNvSpPr/>
          <p:nvPr/>
        </p:nvSpPr>
        <p:spPr>
          <a:xfrm>
            <a:off x="488922" y="28003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/>
          <p:nvPr/>
        </p:nvSpPr>
        <p:spPr>
          <a:xfrm>
            <a:off x="3066450" y="1940700"/>
            <a:ext cx="301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이벤트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2" name="Google Shape;562;p56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63" name="Google Shape;563;p56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4" name="Google Shape;564;p56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5" name="Google Shape;565;p56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이벤트 메뉴(Event Menu)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네비게이션바의 '이벤트' 항목이다.- 마우스를 올리면(Hover) 하위 메뉴가 나타난다.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이벤트 버튼(Event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하위 메뉴의 첫 번째 항목이다.- 클릭 시 진행 중인 이벤트 목록 페이지로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66" name="Google Shape;5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092700"/>
            <a:ext cx="5287149" cy="29395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b="82513" l="56652" r="30639" t="0"/>
          <a:stretch/>
        </p:blipFill>
        <p:spPr>
          <a:xfrm>
            <a:off x="3528472" y="239700"/>
            <a:ext cx="1910425" cy="14616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8" name="Google Shape;568;p56"/>
          <p:cNvCxnSpPr>
            <a:endCxn id="567" idx="2"/>
          </p:cNvCxnSpPr>
          <p:nvPr/>
        </p:nvCxnSpPr>
        <p:spPr>
          <a:xfrm flipH="1" rot="10800000">
            <a:off x="3564185" y="1701376"/>
            <a:ext cx="919500" cy="387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56"/>
          <p:cNvSpPr/>
          <p:nvPr/>
        </p:nvSpPr>
        <p:spPr>
          <a:xfrm>
            <a:off x="4238697" y="3735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70" name="Google Shape;570;p56"/>
          <p:cNvSpPr/>
          <p:nvPr/>
        </p:nvSpPr>
        <p:spPr>
          <a:xfrm>
            <a:off x="4238697" y="9714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5" name="Google Shape;575;p57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76" name="Google Shape;576;p57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7" name="Google Shape;577;p57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8" name="Google Shape;578;p57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이벤트 타이틀 섹션(Title Section)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'TORI EVENT' 영문 타이틀과 'TORI COFFEE 이벤트' 국문 타이틀을 표시한다.- '다양한 이벤트를 확인하고 참여해보세요!'라는 안내 문구를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카테고리 탭(Category Tab)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'전체', '토리 이벤트', '제휴 이벤트' 탭을 제공하여 이벤트를 분류별로 필터링한다.- 선택된 탭은 활성화(Active) 스타일이 적용된다.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이벤트 검색(Search)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검색 조건(제목) 리스트 박스, 검색어 입력 필드, '검색' 버튼을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이벤트 목록(Event List)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이벤트 썸네일 이미지, 제목(말머리 포함), 작성자(TORI COFFEE) 정보를 카드 형태로 나열한다.- 클릭 시 해당 이벤트의 상세 페이지로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하단에 '처음', '마지막' 버튼과 숫자 버튼을 배치하여 페이지를 이동할 수 있게 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79" name="Google Shape;5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073" y="160850"/>
            <a:ext cx="1629364" cy="1376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0" name="Google Shape;580;p57"/>
          <p:cNvPicPr preferRelativeResize="0"/>
          <p:nvPr/>
        </p:nvPicPr>
        <p:blipFill rotWithShape="1">
          <a:blip r:embed="rId4">
            <a:alphaModFix/>
          </a:blip>
          <a:srcRect b="5159" l="13041" r="7048" t="0"/>
          <a:stretch/>
        </p:blipFill>
        <p:spPr>
          <a:xfrm>
            <a:off x="3728936" y="384300"/>
            <a:ext cx="1766900" cy="1152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949" y="1890057"/>
            <a:ext cx="3908049" cy="31558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2" name="Google Shape;582;p57"/>
          <p:cNvSpPr/>
          <p:nvPr/>
        </p:nvSpPr>
        <p:spPr>
          <a:xfrm>
            <a:off x="1497847" y="17797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83" name="Google Shape;583;p57"/>
          <p:cNvSpPr/>
          <p:nvPr/>
        </p:nvSpPr>
        <p:spPr>
          <a:xfrm>
            <a:off x="252222" y="21981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84" name="Google Shape;584;p57"/>
          <p:cNvSpPr/>
          <p:nvPr/>
        </p:nvSpPr>
        <p:spPr>
          <a:xfrm>
            <a:off x="252222" y="271440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85" name="Google Shape;585;p57"/>
          <p:cNvSpPr/>
          <p:nvPr/>
        </p:nvSpPr>
        <p:spPr>
          <a:xfrm>
            <a:off x="252222" y="2456262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86" name="Google Shape;586;p57"/>
          <p:cNvSpPr/>
          <p:nvPr/>
        </p:nvSpPr>
        <p:spPr>
          <a:xfrm>
            <a:off x="1596947" y="4628912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587" name="Google Shape;587;p57"/>
          <p:cNvCxnSpPr>
            <a:endCxn id="580" idx="2"/>
          </p:cNvCxnSpPr>
          <p:nvPr/>
        </p:nvCxnSpPr>
        <p:spPr>
          <a:xfrm flipH="1" rot="10800000">
            <a:off x="3281286" y="1537275"/>
            <a:ext cx="1331100" cy="818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57"/>
          <p:cNvCxnSpPr>
            <a:endCxn id="579" idx="2"/>
          </p:cNvCxnSpPr>
          <p:nvPr/>
        </p:nvCxnSpPr>
        <p:spPr>
          <a:xfrm flipH="1" rot="10800000">
            <a:off x="2129055" y="1537275"/>
            <a:ext cx="653700" cy="818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Google Shape;593;p58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94" name="Google Shape;594;p58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Google Shape;595;p58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Google Shape;596;p58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이벤트 헤더(Event Header)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이벤트 타이틀('[이벤트] 겨울 미니 시즌 신메뉴 출시')와 배지를 표시한다.- 작성자(TORI COFFEE), 등록일(2025.12.01), 진행 기간(~2025.02.28까지) 메타 정보를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이벤트 소개(Introduction)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이벤트 메인 이미지와 함께 간략한 소개글(추운 겨울, 따뜻한 음료와 함께하세요!...)을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혜택 안내(Benefits)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'겨울 한정 신메뉴 3종 출시', '사이즈업 무료', '2잔 이상 10% 할인' 등 주요 혜택을 아이콘과 함께 리스트로 보여준다.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참여 방법(How to Participate)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'매장/온라인 주문' -&gt; '메뉴 선택' -&gt; '자동 혜택 적용'의 3단계 참여 절차를 번호 아이콘으로 안내한다.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유의사항(Notes)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매장별 상이함, 재고 소진 시 종료, 중복 적용 불가 등의 주의사항을 명시하여 이용자 착오를 방지한다.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다른 이벤트(Other Events)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현재 보고 있는 이벤트 외에 진행 중인 다른 이벤트(제휴, 시즌 한정 등) 링크를 하단에 추천한다.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목록 버튼(List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하단에 '목록' 버튼을 두어 이벤트 리스트 페이지로 복귀할 수 있도록 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97" name="Google Shape;5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951425"/>
            <a:ext cx="2402377" cy="2888375"/>
          </a:xfrm>
          <a:prstGeom prst="rect">
            <a:avLst/>
          </a:prstGeom>
          <a:noFill/>
          <a:ln cap="flat" cmpd="sng" w="89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8" name="Google Shape;5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791" y="2440651"/>
            <a:ext cx="2377234" cy="2399144"/>
          </a:xfrm>
          <a:prstGeom prst="rect">
            <a:avLst/>
          </a:prstGeom>
          <a:noFill/>
          <a:ln cap="flat" cmpd="sng" w="89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9" name="Google Shape;59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674" y="160853"/>
            <a:ext cx="2064049" cy="166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0" name="Google Shape;600;p58"/>
          <p:cNvSpPr/>
          <p:nvPr/>
        </p:nvSpPr>
        <p:spPr>
          <a:xfrm>
            <a:off x="177572" y="20143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01" name="Google Shape;601;p58"/>
          <p:cNvSpPr/>
          <p:nvPr/>
        </p:nvSpPr>
        <p:spPr>
          <a:xfrm>
            <a:off x="228872" y="36554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02" name="Google Shape;602;p58"/>
          <p:cNvSpPr/>
          <p:nvPr/>
        </p:nvSpPr>
        <p:spPr>
          <a:xfrm>
            <a:off x="228872" y="2362237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03" name="Google Shape;603;p58"/>
          <p:cNvSpPr/>
          <p:nvPr/>
        </p:nvSpPr>
        <p:spPr>
          <a:xfrm>
            <a:off x="228872" y="40923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04" name="Google Shape;604;p58"/>
          <p:cNvSpPr/>
          <p:nvPr/>
        </p:nvSpPr>
        <p:spPr>
          <a:xfrm>
            <a:off x="3078922" y="23887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05" name="Google Shape;605;p58"/>
          <p:cNvSpPr/>
          <p:nvPr/>
        </p:nvSpPr>
        <p:spPr>
          <a:xfrm>
            <a:off x="3078922" y="31525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06" name="Google Shape;606;p58"/>
          <p:cNvSpPr/>
          <p:nvPr/>
        </p:nvSpPr>
        <p:spPr>
          <a:xfrm>
            <a:off x="3078922" y="37737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07" name="Google Shape;607;p58"/>
          <p:cNvSpPr/>
          <p:nvPr/>
        </p:nvSpPr>
        <p:spPr>
          <a:xfrm>
            <a:off x="3902172" y="45406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7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608" name="Google Shape;608;p58"/>
          <p:cNvCxnSpPr>
            <a:endCxn id="597" idx="0"/>
          </p:cNvCxnSpPr>
          <p:nvPr/>
        </p:nvCxnSpPr>
        <p:spPr>
          <a:xfrm flipH="1">
            <a:off x="1378763" y="814125"/>
            <a:ext cx="2116200" cy="1137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9"/>
          <p:cNvSpPr txBox="1"/>
          <p:nvPr/>
        </p:nvSpPr>
        <p:spPr>
          <a:xfrm>
            <a:off x="2467300" y="1866125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장바구니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8" name="Google Shape;618;p60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19" name="Google Shape;619;p60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0" name="Google Shape;620;p60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1" name="Google Shape;621;p60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상단 헤더(Header)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뒤로가기: 좌측 화살표 아이콘으로 이전 페이지로 이동한다.- 타이틀: 중앙에 "장바구니" 텍스트를 배치한다.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선택 및 관리 바(Control Bar)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전체 선택: 체크박스와 "전체선택 N/N" 텍스트를 통해 일괄 선택/해제 기능을 제공한다.- 선택 삭제: 우측에 배치된 버튼으로 선택된 항목들을 일괄 삭제한다.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장바구니 아이템 카드(Cart Item Card)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체크박스: 좌측에 개별 선택을 위한 체크박스를 배치한다.- 상품 정보: 상품 이미지와 이름, 선택한 상세 옵션(예: 샷추가 등)을 표시한다.- 삭제 버튼: 우측 상단에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 아이콘을 두어 개별 삭제가 가능하게 한다.- 수량/가격: 하단에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 버튼으로 수량을 조절하고 우측에 총 가격을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안내 문구(Info Notice)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보관 기간: "장바구니에 담긴 상품은 최대 7일간 보관됩니다."라는 문구를 회색 박스로 표시하여 사용자에게 알린다.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하단 주문 버튼(Bottom Action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고정 버튼: 화면 하단에 고정되어 스크롤과 무관하게 접근 가능하다.- 정보 표시: "N원 주문하기" 형태로 총 결제 예정 금액을 실시간으로 반영하여 보여준다.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22" name="Google Shape;6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4" y="1256328"/>
            <a:ext cx="4008675" cy="3776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3" name="Google Shape;623;p60"/>
          <p:cNvSpPr/>
          <p:nvPr/>
        </p:nvSpPr>
        <p:spPr>
          <a:xfrm>
            <a:off x="861324" y="2571752"/>
            <a:ext cx="204000" cy="204000"/>
          </a:xfrm>
          <a:prstGeom prst="ellipse">
            <a:avLst/>
          </a:prstGeom>
          <a:solidFill>
            <a:srgbClr val="CC0000"/>
          </a:solidFill>
          <a:ln cap="flat" cmpd="sng" w="5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850" lIns="49850" spcFirstLastPara="1" rIns="49850" wrap="square" tIns="4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70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24" name="Google Shape;624;p60"/>
          <p:cNvSpPr/>
          <p:nvPr/>
        </p:nvSpPr>
        <p:spPr>
          <a:xfrm>
            <a:off x="861324" y="1333277"/>
            <a:ext cx="204000" cy="204000"/>
          </a:xfrm>
          <a:prstGeom prst="ellipse">
            <a:avLst/>
          </a:prstGeom>
          <a:solidFill>
            <a:srgbClr val="CC0000"/>
          </a:solidFill>
          <a:ln cap="flat" cmpd="sng" w="5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850" lIns="49850" spcFirstLastPara="1" rIns="49850" wrap="square" tIns="4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70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25" name="Google Shape;625;p60"/>
          <p:cNvSpPr/>
          <p:nvPr/>
        </p:nvSpPr>
        <p:spPr>
          <a:xfrm>
            <a:off x="861324" y="2036202"/>
            <a:ext cx="204000" cy="204000"/>
          </a:xfrm>
          <a:prstGeom prst="ellipse">
            <a:avLst/>
          </a:prstGeom>
          <a:solidFill>
            <a:srgbClr val="CC0000"/>
          </a:solidFill>
          <a:ln cap="flat" cmpd="sng" w="5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850" lIns="49850" spcFirstLastPara="1" rIns="49850" wrap="square" tIns="4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70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26" name="Google Shape;626;p60"/>
          <p:cNvSpPr/>
          <p:nvPr/>
        </p:nvSpPr>
        <p:spPr>
          <a:xfrm>
            <a:off x="861324" y="3586327"/>
            <a:ext cx="204000" cy="204000"/>
          </a:xfrm>
          <a:prstGeom prst="ellipse">
            <a:avLst/>
          </a:prstGeom>
          <a:solidFill>
            <a:srgbClr val="CC0000"/>
          </a:solidFill>
          <a:ln cap="flat" cmpd="sng" w="5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850" lIns="49850" spcFirstLastPara="1" rIns="49850" wrap="square" tIns="4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70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27" name="Google Shape;627;p60"/>
          <p:cNvSpPr/>
          <p:nvPr/>
        </p:nvSpPr>
        <p:spPr>
          <a:xfrm>
            <a:off x="861324" y="4272452"/>
            <a:ext cx="204000" cy="204000"/>
          </a:xfrm>
          <a:prstGeom prst="ellipse">
            <a:avLst/>
          </a:prstGeom>
          <a:solidFill>
            <a:srgbClr val="CC0000"/>
          </a:solidFill>
          <a:ln cap="flat" cmpd="sng" w="5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850" lIns="49850" spcFirstLastPara="1" rIns="49850" wrap="square" tIns="4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70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/>
          <p:nvPr/>
        </p:nvSpPr>
        <p:spPr>
          <a:xfrm>
            <a:off x="2467300" y="1866125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마이페이지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17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8" name="Google Shape;108;p17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Google Shape;109;p17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Google Shape;110;p17"/>
          <p:cNvGraphicFramePr/>
          <p:nvPr/>
        </p:nvGraphicFramePr>
        <p:xfrm>
          <a:off x="6582425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382850"/>
                <a:gridCol w="20443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로고(Logo)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-상단에 브랜드 로고(TORI COFFEE) 가 표시된다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-클릭 시 메인 페이지로 이동한다.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이름(Name)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사용자의 이름을 입력하는 필수 필드.- 입력 값이 없을 경우 에러 메시지를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아이디(ID)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사용자의 아이디를 입력하는 필수 필드.- 입력 값이 없을 경우 에러 메시지를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이메일(Email)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가입 당시 등록한 이메일을 입력하는 필수 필드.- 우측 '인증번호 발송' 버튼을 통해 인증번호를 수신한다.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인증번호(Verification Code)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수신된 이메일 인증번호를 입력하는 필드.- 우측 '인증번호 확인' 버튼을 통해 유효성을 검증한다.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비밀번호 찾기 버튼(Find Password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이름, 아이디, 이메일 인증이 모두 완료되었을 때 클릭 가능하다.- 정보가 일치하면 가입된 이메일로 임시 비밀번호를 발송한다.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하단 링크(Footer Links)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, 회원가입,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아이디 찾기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 페이지로 이동하는 링크를 제공한다.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189475"/>
            <a:ext cx="4084899" cy="380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7"/>
          <p:cNvSpPr/>
          <p:nvPr/>
        </p:nvSpPr>
        <p:spPr>
          <a:xfrm>
            <a:off x="963322" y="12587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963322" y="16711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963322" y="228563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963322" y="29001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963322" y="3472450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963322" y="41715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749072" y="46312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7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7" name="Google Shape;637;p62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38" name="Google Shape;638;p62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Google Shape;639;p62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Google Shape;640;p62"/>
          <p:cNvGraphicFramePr/>
          <p:nvPr/>
        </p:nvGraphicFramePr>
        <p:xfrm>
          <a:off x="4439625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20875"/>
                <a:gridCol w="384907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프로필 이미지(Profile Image)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회원의 프로필 사진을 원형으로 표시한다.- 기본 설정은 회색 배경의 사람 아이콘으로 제공된다.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 이름(Member Name)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로그인한 회원의 이름을 '000님' 형식으로 강조하여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이메일(Email)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회원의 이메일 주소를 텍스트로 표시한다. (예: 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lee@example.com)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 정보 수정(Edit Info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'회원 정보 수정' 버튼을 통해 비밀번호 변경 및 개인정보 수정 페이지로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내역(Order History)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영수증 아이콘과 함께 '주문 내역' 메뉴를 제공한다.- 클릭 시 사용자의 과거 주문 리스트 페이지로 이동한다.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문의하기(Inquiry)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물음표 아이콘과 함께 '문의하기' 메뉴를 제공한다.- 클릭 시 1:1 문의 내역 및 작성 페이지로 이동한다.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고객센터(Customer Center)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헤드셋 아이콘과 함께 '고객센터' 메뉴를 제공한다.- 클릭 시 공지사항 및 FAQ 페이지로 이동한다.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로그아웃(Logout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하단에 넓은 주황색 버튼으로 '로그아웃' 기능을 제공한다.- 클릭 시 로그아웃 확인 팝업을 호출한다.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9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 탈퇴(Withdrawal)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로그아웃 버튼 하단에 작은 텍스트 링크로 '회원 탈퇴' 기능을 제공한다.- 클릭 시 탈퇴 확인 모달을 호출한다.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41" name="Google Shape;6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166424"/>
            <a:ext cx="3417625" cy="38871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2" name="Google Shape;642;p62"/>
          <p:cNvSpPr/>
          <p:nvPr/>
        </p:nvSpPr>
        <p:spPr>
          <a:xfrm>
            <a:off x="1608362" y="1377175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43" name="Google Shape;643;p62"/>
          <p:cNvSpPr/>
          <p:nvPr/>
        </p:nvSpPr>
        <p:spPr>
          <a:xfrm>
            <a:off x="1496843" y="1813056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44" name="Google Shape;644;p62"/>
          <p:cNvSpPr/>
          <p:nvPr/>
        </p:nvSpPr>
        <p:spPr>
          <a:xfrm>
            <a:off x="1496850" y="2248932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45" name="Google Shape;645;p62"/>
          <p:cNvSpPr/>
          <p:nvPr/>
        </p:nvSpPr>
        <p:spPr>
          <a:xfrm>
            <a:off x="1407961" y="2013157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46" name="Google Shape;646;p62"/>
          <p:cNvSpPr/>
          <p:nvPr/>
        </p:nvSpPr>
        <p:spPr>
          <a:xfrm>
            <a:off x="438600" y="2819732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47" name="Google Shape;647;p62"/>
          <p:cNvSpPr/>
          <p:nvPr/>
        </p:nvSpPr>
        <p:spPr>
          <a:xfrm>
            <a:off x="438600" y="3207457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48" name="Google Shape;648;p62"/>
          <p:cNvSpPr/>
          <p:nvPr/>
        </p:nvSpPr>
        <p:spPr>
          <a:xfrm>
            <a:off x="438600" y="3595182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7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49" name="Google Shape;649;p62"/>
          <p:cNvSpPr/>
          <p:nvPr/>
        </p:nvSpPr>
        <p:spPr>
          <a:xfrm>
            <a:off x="389275" y="4337757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50" name="Google Shape;650;p62"/>
          <p:cNvSpPr/>
          <p:nvPr/>
        </p:nvSpPr>
        <p:spPr>
          <a:xfrm>
            <a:off x="1583825" y="4706782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9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" name="Google Shape;655;p63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56" name="Google Shape;656;p63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7" name="Google Shape;657;p63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8" name="Google Shape;658;p63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이름 입력(Name Input)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회원의 이름을 수정할 수 있는 입력 필드.- 페이지 진입 시 현재 이름이 자동으로 입력되어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이메일 입력(Email Input)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회원의 이메일을 수정할 수 있는 입력 필드.- 입력 시 실시간으로 이메일 형식을 검증하며, 오류 시 하단에 붉은색 메시지를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아이디(User ID)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회원의 아이디를 표시하는 읽기 전용(Disabled) 입력 필드.- 하단에 "아이디는 변경할 수 없습니다."라는 안내 문구를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비밀번호 변경(Change Password Section)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현재 비밀번호: 비밀번호 변경 시 본인 확인을 위해 입력해야 한다.- 새 비밀번호: 변경할 새로운 비밀번호를 입력한다. (8자 이상)- 새 비밀번호 확인: 오타 방지를 위해 새 비밀번호를 한 번 더 입력받는다.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취소 버튼(Cancel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수정을 취소하고 이전 화면으로 돌아가는 회색 버튼.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저장 버튼(Save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입력한 정보를 검증 후 서버에 저장하는 주황색 버튼.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59" name="Google Shape;6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087375"/>
            <a:ext cx="3319426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3"/>
          <p:cNvSpPr/>
          <p:nvPr/>
        </p:nvSpPr>
        <p:spPr>
          <a:xfrm>
            <a:off x="394562" y="1124300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1" name="Google Shape;661;p63"/>
          <p:cNvSpPr/>
          <p:nvPr/>
        </p:nvSpPr>
        <p:spPr>
          <a:xfrm>
            <a:off x="394562" y="1617875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2" name="Google Shape;662;p63"/>
          <p:cNvSpPr/>
          <p:nvPr/>
        </p:nvSpPr>
        <p:spPr>
          <a:xfrm>
            <a:off x="394562" y="2111450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3" name="Google Shape;663;p63"/>
          <p:cNvSpPr/>
          <p:nvPr/>
        </p:nvSpPr>
        <p:spPr>
          <a:xfrm>
            <a:off x="394562" y="2728250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4" name="Google Shape;664;p63"/>
          <p:cNvSpPr/>
          <p:nvPr/>
        </p:nvSpPr>
        <p:spPr>
          <a:xfrm>
            <a:off x="394562" y="3264500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5" name="Google Shape;665;p63"/>
          <p:cNvSpPr/>
          <p:nvPr/>
        </p:nvSpPr>
        <p:spPr>
          <a:xfrm>
            <a:off x="394562" y="3871825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6" name="Google Shape;666;p63"/>
          <p:cNvSpPr/>
          <p:nvPr/>
        </p:nvSpPr>
        <p:spPr>
          <a:xfrm>
            <a:off x="394562" y="4507575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67" name="Google Shape;667;p63"/>
          <p:cNvSpPr/>
          <p:nvPr/>
        </p:nvSpPr>
        <p:spPr>
          <a:xfrm>
            <a:off x="1710262" y="4507575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668" name="Google Shape;6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401" y="152400"/>
            <a:ext cx="1790149" cy="168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" name="Google Shape;673;p64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74" name="Google Shape;674;p64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5" name="Google Shape;675;p64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6" name="Google Shape;676;p64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카테고리 탭(Category Tabs)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오더: 일반 주문 내역을 확인하는 탭.- 홀케이크·MD 예약: 예약 주문 내역을 확인하는 탭.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기간 필터(Date Filter Buttons)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기간 선택: [1개월], [3개월], [전체] 버튼을 통해 조회 기간을 빠르게 변경할 수 있다.- 상세 필터: 우측의 깔때기 아이콘을 클릭하여 더 정밀한 검색 조건을 설정할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내역 카드(Order History Card)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상태 배지: 좌측 상단에 "결제 완료", "준비중" 등의 주문 상태를 색상 배지로 표시한다.- 주문 정보: 배지 우측에 주문 일시와 주문 번호를 표시한다.- 요약 정보: 중앙에 상품명(예: "2개 상품"), 우측 하단에 총 수량과 결제 금액을 배치하여 핵심 정보를 한눈에 볼 수 있게 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-클릭 영역: 카드 영역 전체를 클릭 가능하게 하여 접근성을 높이고, 클릭 시 상세 페이지로 전환한다.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이동 컨트롤: 하단 중앙에 페이지 번호(1, 2...)와 이전/다음 페이지 이동 버튼을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77" name="Google Shape;6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25" y="1748973"/>
            <a:ext cx="5116199" cy="32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4"/>
          <p:cNvSpPr/>
          <p:nvPr/>
        </p:nvSpPr>
        <p:spPr>
          <a:xfrm>
            <a:off x="439675" y="3068335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79" name="Google Shape;679;p64"/>
          <p:cNvSpPr/>
          <p:nvPr/>
        </p:nvSpPr>
        <p:spPr>
          <a:xfrm>
            <a:off x="439675" y="3499910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80" name="Google Shape;680;p64"/>
          <p:cNvSpPr/>
          <p:nvPr/>
        </p:nvSpPr>
        <p:spPr>
          <a:xfrm>
            <a:off x="439675" y="3966623"/>
            <a:ext cx="209700" cy="209400"/>
          </a:xfrm>
          <a:prstGeom prst="ellipse">
            <a:avLst/>
          </a:prstGeom>
          <a:solidFill>
            <a:srgbClr val="CC0000"/>
          </a:solidFill>
          <a:ln cap="flat" cmpd="sng" w="53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200" lIns="51200" spcFirstLastPara="1" rIns="51200" wrap="square" tIns="5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8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728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65"/>
          <p:cNvGrpSpPr/>
          <p:nvPr/>
        </p:nvGrpSpPr>
        <p:grpSpPr>
          <a:xfrm>
            <a:off x="177575" y="2903850"/>
            <a:ext cx="5287149" cy="2131069"/>
            <a:chOff x="177575" y="2903850"/>
            <a:chExt cx="5287149" cy="2131069"/>
          </a:xfrm>
        </p:grpSpPr>
        <p:pic>
          <p:nvPicPr>
            <p:cNvPr id="686" name="Google Shape;686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575" y="2903850"/>
              <a:ext cx="5287149" cy="213106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87" name="Google Shape;687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1329" y="4726850"/>
              <a:ext cx="759639" cy="2001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88" name="Google Shape;688;p65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89" name="Google Shape;689;p65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0" name="Google Shape;690;p65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1" name="Google Shape;691;p65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타이틀 섹션(Page Title)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제목: "문의 내역"이라는 페이지 타이틀을 표시한다.- 부제목: "문의하신 내용을 확인하실 수 있습니다."라는 안내 문구를 하단에 배치한다.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검색 필터(Search Filter)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카테고리: '제목' 또는 '내용'을 선택할 수 있는 드롭다운 메뉴.- 검색어 입력: 사용자가 검색어를 입력할 수 있는 텍스트 필드.- 검색 버튼: 입력한 검색어로 목록을 필터링하는 주황색 버튼.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문의하기 버튼(Create Inquiry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우측 상단에 위치한 '문의하기' 버튼.- 클릭 시 신규 문의 작성 페이지(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/mypage/inquiry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)로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문의 목록 테이블(Inquiry List Table)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번호: 게시물 번호를 역순으로 표시한다.- 제목: 문의 제목을 표시하며, 클릭 시 상세 페이지로 이동한다.- 상태: 문의의 답변 상태를 배지 형태(답변 대기/답변 완료)로 표시한다.- 날짜: 문의 작성일을 'YYYY-MM-DD' 형식으로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상태 배지(Status Badge)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답변 대기: 노란색 배경에 텍스트로 표시되어, 아직 답변이 달리지 않았음을 알린다.- 답변 완료: 초록색 배경으로 표시되어, 관리자의 답변이 등록되었음을 알린다.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하단에 페이지 번호를 나열하여 페이지 간 이동을 지원한다.- '처음'과 '마지막' 버튼을 통해 목록의 처음과 끝으로 빠르게 이동할 수 있다.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92" name="Google Shape;692;p65"/>
          <p:cNvSpPr/>
          <p:nvPr/>
        </p:nvSpPr>
        <p:spPr>
          <a:xfrm>
            <a:off x="2406037" y="3005650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93" name="Google Shape;693;p65"/>
          <p:cNvSpPr/>
          <p:nvPr/>
        </p:nvSpPr>
        <p:spPr>
          <a:xfrm>
            <a:off x="446362" y="3548525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94" name="Google Shape;694;p65"/>
          <p:cNvSpPr/>
          <p:nvPr/>
        </p:nvSpPr>
        <p:spPr>
          <a:xfrm>
            <a:off x="446362" y="4097325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95" name="Google Shape;695;p65"/>
          <p:cNvSpPr/>
          <p:nvPr/>
        </p:nvSpPr>
        <p:spPr>
          <a:xfrm>
            <a:off x="2334012" y="4616875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96" name="Google Shape;696;p65"/>
          <p:cNvSpPr/>
          <p:nvPr/>
        </p:nvSpPr>
        <p:spPr>
          <a:xfrm>
            <a:off x="3224287" y="4297425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97" name="Google Shape;697;p65"/>
          <p:cNvSpPr/>
          <p:nvPr/>
        </p:nvSpPr>
        <p:spPr>
          <a:xfrm>
            <a:off x="4471812" y="3800100"/>
            <a:ext cx="200400" cy="200100"/>
          </a:xfrm>
          <a:prstGeom prst="ellipse">
            <a:avLst/>
          </a:prstGeom>
          <a:solidFill>
            <a:srgbClr val="CC0000"/>
          </a:solidFill>
          <a:ln cap="flat" cmpd="sng" w="5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000" lIns="49000" spcFirstLastPara="1" rIns="49000" wrap="square" tIns="4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9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6"/>
          <p:cNvSpPr txBox="1"/>
          <p:nvPr/>
        </p:nvSpPr>
        <p:spPr>
          <a:xfrm>
            <a:off x="2467300" y="1866125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관리자화면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7"/>
          <p:cNvSpPr txBox="1"/>
          <p:nvPr/>
        </p:nvSpPr>
        <p:spPr>
          <a:xfrm>
            <a:off x="2467300" y="1866125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회원관리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2" name="Google Shape;712;p68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13" name="Google Shape;713;p68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4" name="Google Shape;714;p68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5" name="Google Shape;715;p68"/>
          <p:cNvGraphicFramePr/>
          <p:nvPr/>
        </p:nvGraphicFramePr>
        <p:xfrm>
          <a:off x="5925700" y="7398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382850"/>
                <a:gridCol w="20443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관리자 네비게이션(Admin Navbar)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탭바를 통해 회원, 상품, 공지사항, 문의 관리 페이지로 이동할 수 있다.- 현재 '회원 관리' 탭이 활성화되어 표시된다.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4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 검색 및 필터(Search &amp; Filter)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이름 또는 이메일로 회원을 검색할 수 있는 입력창을 제공한다.- 드롭다운을 통해 회원 권한(관리자/점주/일반 회원)별로 목록을 필터링한다.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 목록 테이블(Member List Table)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번호, 이름, 이메일, 권한, 가입일 정보를 표 형태로 나열한다.- 권한 배지: 등급에 따라 다른 색상(관리자-빨강, 점주-노랑, 일반-회색)의 배지를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 관리 액션(Management Actions)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수정: 회원의 상세 정보를 수정할 수 있는 모달창을 띄운다.- 삭제: 해당 회원을 삭제(탈퇴 처리)한다. (관리자 등급 제외)- 점주 전환: 일반 회원을 점주 등급으로 승격시키는 버튼을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하단에 페이지 번호와 이전/다음 이동 버튼을 배치한다.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16" name="Google Shape;7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50" y="2184301"/>
            <a:ext cx="5417650" cy="2829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7" name="Google Shape;71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400" y="160848"/>
            <a:ext cx="2342225" cy="1890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8" name="Google Shape;718;p68"/>
          <p:cNvSpPr/>
          <p:nvPr/>
        </p:nvSpPr>
        <p:spPr>
          <a:xfrm>
            <a:off x="904925" y="21843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19" name="Google Shape;719;p68"/>
          <p:cNvSpPr/>
          <p:nvPr/>
        </p:nvSpPr>
        <p:spPr>
          <a:xfrm>
            <a:off x="1937394" y="2658001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20" name="Google Shape;720;p68"/>
          <p:cNvSpPr/>
          <p:nvPr/>
        </p:nvSpPr>
        <p:spPr>
          <a:xfrm>
            <a:off x="100044" y="3806288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21" name="Google Shape;721;p68"/>
          <p:cNvSpPr/>
          <p:nvPr/>
        </p:nvSpPr>
        <p:spPr>
          <a:xfrm>
            <a:off x="4021319" y="2747163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722" name="Google Shape;722;p68"/>
          <p:cNvCxnSpPr>
            <a:endCxn id="716" idx="0"/>
          </p:cNvCxnSpPr>
          <p:nvPr/>
        </p:nvCxnSpPr>
        <p:spPr>
          <a:xfrm flipH="1">
            <a:off x="2968175" y="1583101"/>
            <a:ext cx="134100" cy="601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" name="Google Shape;727;p69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28" name="Google Shape;728;p69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9" name="Google Shape;729;p69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0" name="Google Shape;730;p69"/>
          <p:cNvGraphicFramePr/>
          <p:nvPr/>
        </p:nvGraphicFramePr>
        <p:xfrm>
          <a:off x="49198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45125"/>
                <a:gridCol w="34446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로그아웃 버튼(Logout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 프로필(Admin) 클릭 시 나타나는 드롭다운 메뉴에 위치한다.- 클릭 시 로그아웃 확인 팝업을 호출한다.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헤더 및 사용자 메뉴(Header &amp; User Menu)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좌측에 로고가 위치하며, 클릭 시 메인으로 이동한다.- 우측 상단에 **관리자 프로필(아이콘+이름)**이 표시된다.- 프로필 클릭 시 드롭다운 메뉴가 나타나며 '로그아웃' 기능을 수행할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관리자 네비게이션(Admin Tabs)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탭 버튼을 통해 회원, 상품, 공지사항, 문의 관리 페이지로 전환한다.- 현재 '회원 관리' 탭이 활성화(Highlight)되어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 검색 및 필터(Search &amp; Filter)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검색: 이름 또는 이메일로 회원을 검색한다.- 권한 필터: 우측 드롭다운을 통해 '전체', '관리자', '점주', '일반 회원'별로 목록을 필터링한다.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회원 목록(Member List)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번호, 이름, 이메일, 권한(Badge), 가입일, 관리 버튼을 리스트 형태로 표시한다.- 권한 배지는 등급에 따라 색상(관리자-빨강, 점주-노랑, 일반-회색)이 구분된다.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 액션(Management Actions)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수정: 회원 정보를 수정하는 모달을 띄운다.- 삭제: 회원을 삭제(탈퇴) 처리한다. (관리자는 삭제 불가)- 점주 전환: 일반 회원을 '점주'로 승격시키는 버튼을 제공한다.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하단에 페이지 번호와 '처음', '마지막' 버튼을 배치하여 이동 기능을 제공한다.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31" name="Google Shape;7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131950"/>
            <a:ext cx="3638199" cy="39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9"/>
          <p:cNvSpPr/>
          <p:nvPr/>
        </p:nvSpPr>
        <p:spPr>
          <a:xfrm>
            <a:off x="1223300" y="10877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33" name="Google Shape;733;p69"/>
          <p:cNvSpPr/>
          <p:nvPr/>
        </p:nvSpPr>
        <p:spPr>
          <a:xfrm>
            <a:off x="177575" y="138594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34" name="Google Shape;734;p69"/>
          <p:cNvSpPr/>
          <p:nvPr/>
        </p:nvSpPr>
        <p:spPr>
          <a:xfrm>
            <a:off x="177575" y="169267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35" name="Google Shape;735;p69"/>
          <p:cNvSpPr/>
          <p:nvPr/>
        </p:nvSpPr>
        <p:spPr>
          <a:xfrm>
            <a:off x="177575" y="31981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36" name="Google Shape;736;p69"/>
          <p:cNvSpPr/>
          <p:nvPr/>
        </p:nvSpPr>
        <p:spPr>
          <a:xfrm>
            <a:off x="2548713" y="157264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37" name="Google Shape;737;p69"/>
          <p:cNvSpPr/>
          <p:nvPr/>
        </p:nvSpPr>
        <p:spPr>
          <a:xfrm>
            <a:off x="1437475" y="484709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7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38" name="Google Shape;738;p69"/>
          <p:cNvSpPr/>
          <p:nvPr/>
        </p:nvSpPr>
        <p:spPr>
          <a:xfrm>
            <a:off x="3144375" y="10877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39" name="Google Shape;739;p69"/>
          <p:cNvSpPr/>
          <p:nvPr/>
        </p:nvSpPr>
        <p:spPr>
          <a:xfrm>
            <a:off x="3055800" y="147437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4" name="Google Shape;744;p70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45" name="Google Shape;745;p70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6" name="Google Shape;746;p70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47" name="Google Shape;7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3853580"/>
            <a:ext cx="4386298" cy="1179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8" name="Google Shape;7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5" y="1131950"/>
            <a:ext cx="2066403" cy="223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p70"/>
          <p:cNvCxnSpPr/>
          <p:nvPr/>
        </p:nvCxnSpPr>
        <p:spPr>
          <a:xfrm>
            <a:off x="2157775" y="1494525"/>
            <a:ext cx="2078100" cy="2794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0" name="Google Shape;750;p70"/>
          <p:cNvSpPr/>
          <p:nvPr/>
        </p:nvSpPr>
        <p:spPr>
          <a:xfrm>
            <a:off x="2157775" y="117259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51" name="Google Shape;751;p70"/>
          <p:cNvSpPr/>
          <p:nvPr/>
        </p:nvSpPr>
        <p:spPr>
          <a:xfrm>
            <a:off x="4235875" y="40310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52" name="Google Shape;752;p70"/>
          <p:cNvSpPr/>
          <p:nvPr/>
        </p:nvSpPr>
        <p:spPr>
          <a:xfrm>
            <a:off x="2416075" y="42890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53" name="Google Shape;753;p70"/>
          <p:cNvSpPr/>
          <p:nvPr/>
        </p:nvSpPr>
        <p:spPr>
          <a:xfrm>
            <a:off x="4080675" y="463597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aphicFrame>
        <p:nvGraphicFramePr>
          <p:cNvPr id="754" name="Google Shape;754;p70"/>
          <p:cNvGraphicFramePr/>
          <p:nvPr/>
        </p:nvGraphicFramePr>
        <p:xfrm>
          <a:off x="5072250" y="89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45125"/>
                <a:gridCol w="34446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권한 필터: 관리자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 드롭다운에서 '관리자'를 선택하여, 관리자 계정만 조회한 화면이다.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관리자 권한 배지(Badge)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'권한' 컬럼에 빨간색(Red) '관리자' 배지가 표시된다.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 버튼 (삭제 불가)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수정: 관리자 본인 또는 다른 관리자의 정보를 수정할 수 있다.- 삭제 버튼 미노출: 시스템 안정성을 위해 관리자는 리스트에서 즉시 삭제할 수 없도록 버튼이 숨겨져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9" name="Google Shape;759;p71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0" name="Google Shape;760;p71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1" name="Google Shape;761;p71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62" name="Google Shape;7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3421824"/>
            <a:ext cx="4386298" cy="16120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3" name="Google Shape;76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5" y="1131950"/>
            <a:ext cx="1980200" cy="2139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Google Shape;764;p71"/>
          <p:cNvCxnSpPr/>
          <p:nvPr/>
        </p:nvCxnSpPr>
        <p:spPr>
          <a:xfrm>
            <a:off x="2157775" y="1494525"/>
            <a:ext cx="1972200" cy="2299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71"/>
          <p:cNvSpPr/>
          <p:nvPr/>
        </p:nvSpPr>
        <p:spPr>
          <a:xfrm>
            <a:off x="2157775" y="117259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66" name="Google Shape;766;p71"/>
          <p:cNvSpPr/>
          <p:nvPr/>
        </p:nvSpPr>
        <p:spPr>
          <a:xfrm>
            <a:off x="4227050" y="35357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67" name="Google Shape;767;p71"/>
          <p:cNvSpPr/>
          <p:nvPr/>
        </p:nvSpPr>
        <p:spPr>
          <a:xfrm>
            <a:off x="2292275" y="37937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68" name="Google Shape;768;p71"/>
          <p:cNvSpPr/>
          <p:nvPr/>
        </p:nvSpPr>
        <p:spPr>
          <a:xfrm>
            <a:off x="3532400" y="37937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aphicFrame>
        <p:nvGraphicFramePr>
          <p:cNvPr id="769" name="Google Shape;769;p71"/>
          <p:cNvGraphicFramePr/>
          <p:nvPr/>
        </p:nvGraphicFramePr>
        <p:xfrm>
          <a:off x="49198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45125"/>
                <a:gridCol w="34446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권한 필터: 점주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 드롭다운에서 '점주'를 선택하여, 점주 권한을 가진 회원만 조회한 화면이다.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점주 권한 </a:t>
                      </a: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배</a:t>
                      </a: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지(Badge)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'권한' 컬럼에 노란색(Mustard) '점주' 배지가 표시된다.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수정: 점주 정보를 수정한다.- 삭제: 점주 계정을 삭제한다. (일반 회원 삭제와 동일)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2467300" y="1866125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메인</a:t>
            </a:r>
            <a:r>
              <a:rPr lang="ko" sz="7000">
                <a:solidFill>
                  <a:schemeClr val="dk2"/>
                </a:solidFill>
              </a:rPr>
              <a:t>화면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4" name="Google Shape;774;p72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75" name="Google Shape;775;p72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6" name="Google Shape;776;p72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7" name="Google Shape;777;p72"/>
          <p:cNvGraphicFramePr/>
          <p:nvPr/>
        </p:nvGraphicFramePr>
        <p:xfrm>
          <a:off x="49198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45125"/>
                <a:gridCol w="34446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권한 필터: 일반 사용자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 드롭다운에서 '일반 사용자'를 선택하여 조회한 화면이다.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일반 회원 배지(Badge)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'권한' 컬럼에 회색(Gray) '일반 회원' 배지가 표시된다.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 버튼 (점주 전환)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수정/삭제: 회원 정보 수정 및 강제 탈퇴 기능을 제공한다.- 점주 전환: 일반 회원을 점주 권한으로 승격시킬 수 있는 노란색 '점주 전환' 버튼이 추가로 노출된다.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78" name="Google Shape;7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900" y="2428875"/>
            <a:ext cx="2898551" cy="259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9" name="Google Shape;77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250" y="160850"/>
            <a:ext cx="1980200" cy="21393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80" name="Google Shape;780;p72"/>
          <p:cNvCxnSpPr/>
          <p:nvPr/>
        </p:nvCxnSpPr>
        <p:spPr>
          <a:xfrm>
            <a:off x="3802625" y="574825"/>
            <a:ext cx="26400" cy="2140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72"/>
          <p:cNvSpPr/>
          <p:nvPr/>
        </p:nvSpPr>
        <p:spPr>
          <a:xfrm>
            <a:off x="3882150" y="37864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82" name="Google Shape;782;p72"/>
          <p:cNvSpPr/>
          <p:nvPr/>
        </p:nvSpPr>
        <p:spPr>
          <a:xfrm>
            <a:off x="3972625" y="263574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83" name="Google Shape;783;p72"/>
          <p:cNvSpPr/>
          <p:nvPr/>
        </p:nvSpPr>
        <p:spPr>
          <a:xfrm>
            <a:off x="2214875" y="257174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84" name="Google Shape;784;p72"/>
          <p:cNvSpPr/>
          <p:nvPr/>
        </p:nvSpPr>
        <p:spPr>
          <a:xfrm>
            <a:off x="3008750" y="257174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9" name="Google Shape;789;p73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90" name="Google Shape;790;p73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1" name="Google Shape;791;p73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2" name="Google Shape;792;p73"/>
          <p:cNvGraphicFramePr/>
          <p:nvPr/>
        </p:nvGraphicFramePr>
        <p:xfrm>
          <a:off x="49198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45125"/>
                <a:gridCol w="34446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타이틀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'회원 수정' 타이틀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닫기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 'X' 버튼으로 창 닫기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이름 입력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회원의 실명 수정 (텍스트 필드)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이메일 입력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회원의 이메일 주소 수정 (텍스트 필드)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권한 설정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 등급 선택 (일반 사용자/점주/관리자)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비밀번호 변경 (선택)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새 비밀번호 입력 (변경 시에만 입력)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비밀번호 확인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새 비밀번호 재입력 및 일치 확인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취소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작업 취소 및 모달 닫기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9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저장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수정된 회원 정보 저장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93" name="Google Shape;7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900" y="160850"/>
            <a:ext cx="2352675" cy="590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4" name="Google Shape;79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600" y="1149100"/>
            <a:ext cx="2752973" cy="37977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5" name="Google Shape;795;p73"/>
          <p:cNvSpPr/>
          <p:nvPr/>
        </p:nvSpPr>
        <p:spPr>
          <a:xfrm>
            <a:off x="1448175" y="10912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96" name="Google Shape;796;p73"/>
          <p:cNvSpPr/>
          <p:nvPr/>
        </p:nvSpPr>
        <p:spPr>
          <a:xfrm>
            <a:off x="1406025" y="34102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97" name="Google Shape;797;p73"/>
          <p:cNvSpPr/>
          <p:nvPr/>
        </p:nvSpPr>
        <p:spPr>
          <a:xfrm>
            <a:off x="1529600" y="43233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98" name="Google Shape;798;p73"/>
          <p:cNvSpPr/>
          <p:nvPr/>
        </p:nvSpPr>
        <p:spPr>
          <a:xfrm>
            <a:off x="3712825" y="10912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99" name="Google Shape;799;p73"/>
          <p:cNvSpPr/>
          <p:nvPr/>
        </p:nvSpPr>
        <p:spPr>
          <a:xfrm>
            <a:off x="1406025" y="190507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00" name="Google Shape;800;p73"/>
          <p:cNvSpPr/>
          <p:nvPr/>
        </p:nvSpPr>
        <p:spPr>
          <a:xfrm>
            <a:off x="1406025" y="24427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01" name="Google Shape;801;p73"/>
          <p:cNvSpPr/>
          <p:nvPr/>
        </p:nvSpPr>
        <p:spPr>
          <a:xfrm>
            <a:off x="1406025" y="2926483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02" name="Google Shape;802;p73"/>
          <p:cNvSpPr/>
          <p:nvPr/>
        </p:nvSpPr>
        <p:spPr>
          <a:xfrm>
            <a:off x="1406025" y="40653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7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03" name="Google Shape;803;p73"/>
          <p:cNvSpPr/>
          <p:nvPr/>
        </p:nvSpPr>
        <p:spPr>
          <a:xfrm>
            <a:off x="2846075" y="43233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9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804" name="Google Shape;804;p73"/>
          <p:cNvCxnSpPr/>
          <p:nvPr/>
        </p:nvCxnSpPr>
        <p:spPr>
          <a:xfrm flipH="1">
            <a:off x="2099025" y="652650"/>
            <a:ext cx="88200" cy="476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74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10" name="Google Shape;810;p74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1" name="Google Shape;811;p74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2" name="Google Shape;812;p74"/>
          <p:cNvGraphicFramePr/>
          <p:nvPr/>
        </p:nvGraphicFramePr>
        <p:xfrm>
          <a:off x="49198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45125"/>
                <a:gridCol w="34446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타이틀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'삭제 확인' 타이틀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확인 메시지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"정말 이 사용자를 삭제하시겠습니까?" 문구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취소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삭제 작업 취소 및 창 닫기 (회색 버튼)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확인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회원 영구 삭제 실행 (빨간색 버튼)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13" name="Google Shape;8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3" y="3260025"/>
            <a:ext cx="3160331" cy="17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4"/>
          <p:cNvSpPr/>
          <p:nvPr/>
        </p:nvSpPr>
        <p:spPr>
          <a:xfrm>
            <a:off x="1113025" y="35430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15" name="Google Shape;815;p74"/>
          <p:cNvSpPr/>
          <p:nvPr/>
        </p:nvSpPr>
        <p:spPr>
          <a:xfrm>
            <a:off x="498125" y="396882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16" name="Google Shape;816;p74"/>
          <p:cNvSpPr/>
          <p:nvPr/>
        </p:nvSpPr>
        <p:spPr>
          <a:xfrm>
            <a:off x="288925" y="434169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17" name="Google Shape;817;p74"/>
          <p:cNvSpPr/>
          <p:nvPr/>
        </p:nvSpPr>
        <p:spPr>
          <a:xfrm>
            <a:off x="1702500" y="434169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818" name="Google Shape;8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900" y="160850"/>
            <a:ext cx="2352675" cy="590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19" name="Google Shape;819;p74"/>
          <p:cNvCxnSpPr>
            <a:endCxn id="813" idx="0"/>
          </p:cNvCxnSpPr>
          <p:nvPr/>
        </p:nvCxnSpPr>
        <p:spPr>
          <a:xfrm flipH="1">
            <a:off x="1757738" y="661425"/>
            <a:ext cx="1143900" cy="2598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4" name="Google Shape;824;p75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5" name="Google Shape;825;p75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6" name="Google Shape;826;p75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7" name="Google Shape;827;p75"/>
          <p:cNvGraphicFramePr/>
          <p:nvPr/>
        </p:nvGraphicFramePr>
        <p:xfrm>
          <a:off x="49198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45125"/>
                <a:gridCol w="34446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타이틀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'점주 전환' 타이틀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확인 메시지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"이 회원을 점주로 전환하시겠습니까?" 문구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취소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전환 작업 취소 및 창 닫기 (회색 버튼)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확인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일반 회원을 점주 권한으로 변경 실행 (빨간색 버튼)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28" name="Google Shape;8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38" y="2912750"/>
            <a:ext cx="36480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5"/>
          <p:cNvSpPr/>
          <p:nvPr/>
        </p:nvSpPr>
        <p:spPr>
          <a:xfrm>
            <a:off x="1347175" y="325197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30" name="Google Shape;830;p75"/>
          <p:cNvSpPr/>
          <p:nvPr/>
        </p:nvSpPr>
        <p:spPr>
          <a:xfrm>
            <a:off x="665700" y="374834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31" name="Google Shape;831;p75"/>
          <p:cNvSpPr/>
          <p:nvPr/>
        </p:nvSpPr>
        <p:spPr>
          <a:xfrm>
            <a:off x="407400" y="408369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32" name="Google Shape;832;p75"/>
          <p:cNvSpPr/>
          <p:nvPr/>
        </p:nvSpPr>
        <p:spPr>
          <a:xfrm>
            <a:off x="1929900" y="408369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833" name="Google Shape;83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900" y="160850"/>
            <a:ext cx="2352675" cy="590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34" name="Google Shape;834;p75"/>
          <p:cNvCxnSpPr>
            <a:endCxn id="828" idx="0"/>
          </p:cNvCxnSpPr>
          <p:nvPr/>
        </p:nvCxnSpPr>
        <p:spPr>
          <a:xfrm flipH="1">
            <a:off x="2005075" y="670250"/>
            <a:ext cx="1628400" cy="2242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6"/>
          <p:cNvSpPr txBox="1"/>
          <p:nvPr/>
        </p:nvSpPr>
        <p:spPr>
          <a:xfrm>
            <a:off x="2467300" y="1866125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상품</a:t>
            </a:r>
            <a:r>
              <a:rPr lang="ko" sz="7000">
                <a:solidFill>
                  <a:schemeClr val="dk2"/>
                </a:solidFill>
              </a:rPr>
              <a:t>관리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4" name="Google Shape;844;p77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45" name="Google Shape;845;p77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6" name="Google Shape;846;p77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7" name="Google Shape;847;p77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관리자 네비게이션(Admin Navbar)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'상품 관리' 탭을 활성화하여 현재 위치를 표시한다.- 회원, 공지사항, 문의 관리 등 다른 탭으로 이동할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제품 검색 및 툴바(Toolbar)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검색: 제품명으로 검색할 수 있는 입력 필드와 확인 버튼을 제공한다.- 제품 추가: 새로운 제품을 등록하는 폼을 여는 버튼(+ 제품 추가)을 우측에 배치한다.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제품 목록 테이블(Product Table)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등록된 제품의 이미지, 제품명, 카테고리, 가격 정보를 리스트 형태로 표시한다.- 각 행 우측에 '수정', '삭제' 버튼을 배치하여 관리 편의성을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제품 상세 정보 입력(Form)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기본 정보: 제품명, 카테고리, 가격, 이미지, 상세설명 입력란을 제공한다.- 옵션/영양/알레르기: 옵션 그룹 추가, 영양 성분 수치 입력, 알레르기 요인 체크 박스를 포함한다.- 원재료: 제조 레시피(원재료 및 수량) 관리를 위한 동적 리스트 UI를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하단에 페이지 번호를 표시하여 다수의 제품 정보를 분할 조회할 수 있다.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48" name="Google Shape;8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825"/>
            <a:ext cx="3894757" cy="3809276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7"/>
          <p:cNvSpPr/>
          <p:nvPr/>
        </p:nvSpPr>
        <p:spPr>
          <a:xfrm>
            <a:off x="1490775" y="12292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50" name="Google Shape;850;p77"/>
          <p:cNvSpPr/>
          <p:nvPr/>
        </p:nvSpPr>
        <p:spPr>
          <a:xfrm>
            <a:off x="1490775" y="153727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51" name="Google Shape;851;p77"/>
          <p:cNvSpPr/>
          <p:nvPr/>
        </p:nvSpPr>
        <p:spPr>
          <a:xfrm>
            <a:off x="77900" y="2957463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52" name="Google Shape;852;p77"/>
          <p:cNvSpPr/>
          <p:nvPr/>
        </p:nvSpPr>
        <p:spPr>
          <a:xfrm>
            <a:off x="3360850" y="1323513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53" name="Google Shape;853;p77"/>
          <p:cNvSpPr/>
          <p:nvPr/>
        </p:nvSpPr>
        <p:spPr>
          <a:xfrm>
            <a:off x="1417375" y="4801013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854" name="Google Shape;854;p77"/>
          <p:cNvPicPr preferRelativeResize="0"/>
          <p:nvPr/>
        </p:nvPicPr>
        <p:blipFill rotWithShape="1">
          <a:blip r:embed="rId4">
            <a:alphaModFix/>
          </a:blip>
          <a:srcRect b="7577" l="28640" r="4474" t="23783"/>
          <a:stretch/>
        </p:blipFill>
        <p:spPr>
          <a:xfrm>
            <a:off x="3413800" y="160850"/>
            <a:ext cx="1472875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7"/>
          <p:cNvSpPr/>
          <p:nvPr/>
        </p:nvSpPr>
        <p:spPr>
          <a:xfrm rot="-5388445">
            <a:off x="3384773" y="1050800"/>
            <a:ext cx="714004" cy="119100"/>
          </a:xfrm>
          <a:prstGeom prst="rightArrow">
            <a:avLst>
              <a:gd fmla="val 50000" name="adj1"/>
              <a:gd fmla="val 103309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" name="Google Shape;860;p78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61" name="Google Shape;861;p78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2" name="Google Shape;862;p78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3" name="Google Shape;863;p78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타이틀 및 닫기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'제품 추가' 타이틀을 표시한다.- 우측 상단의 'X' 버튼 클릭 시 모달창을 닫는다.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기본 정보 입력(Basic Info)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제품명: 제품의 이름을 입력하는 텍스트 필드.- 카테고리: 제품의 분류(예: 음료, 디저트)를 선택하는 드롭다운.- 가격: 판매 가격을 입력하는 숫자 필드.- 이미지: 제품 썸네일 이미지를 업로드하는 파일 선택 폼.- 상세설명: 제품에 대한 상세 설명을 입력하는 텍스트 영역.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옵션 설정(Option Settings)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해당 제품에 적용할 옵션 그룹 목록(텀블러, 샷선택, 당도선택 등)을 표시한다.- 각 항목을 클릭하여 세부 내용을 확인하거나 수정할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옵션 추가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'+ 옵션 추가' 버튼을 클릭하여 새로운 옵션 그룹을 추가한다.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64" name="Google Shape;8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7" y="1147875"/>
            <a:ext cx="4709100" cy="387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5" name="Google Shape;865;p78"/>
          <p:cNvPicPr preferRelativeResize="0"/>
          <p:nvPr/>
        </p:nvPicPr>
        <p:blipFill rotWithShape="1">
          <a:blip r:embed="rId4">
            <a:alphaModFix/>
          </a:blip>
          <a:srcRect b="7577" l="28640" r="4474" t="23783"/>
          <a:stretch/>
        </p:blipFill>
        <p:spPr>
          <a:xfrm>
            <a:off x="3413800" y="160850"/>
            <a:ext cx="1472875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78"/>
          <p:cNvSpPr/>
          <p:nvPr/>
        </p:nvSpPr>
        <p:spPr>
          <a:xfrm rot="5412456">
            <a:off x="3740296" y="867101"/>
            <a:ext cx="414003" cy="159600"/>
          </a:xfrm>
          <a:prstGeom prst="rightArrow">
            <a:avLst>
              <a:gd fmla="val 50000" name="adj1"/>
              <a:gd fmla="val 103309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sp>
        <p:nvSpPr>
          <p:cNvPr id="867" name="Google Shape;867;p78"/>
          <p:cNvSpPr/>
          <p:nvPr/>
        </p:nvSpPr>
        <p:spPr>
          <a:xfrm>
            <a:off x="4238275" y="1899838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68" name="Google Shape;868;p78"/>
          <p:cNvSpPr/>
          <p:nvPr/>
        </p:nvSpPr>
        <p:spPr>
          <a:xfrm>
            <a:off x="705025" y="1909763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69" name="Google Shape;869;p78"/>
          <p:cNvSpPr/>
          <p:nvPr/>
        </p:nvSpPr>
        <p:spPr>
          <a:xfrm>
            <a:off x="963325" y="3333988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70" name="Google Shape;870;p78"/>
          <p:cNvSpPr/>
          <p:nvPr/>
        </p:nvSpPr>
        <p:spPr>
          <a:xfrm>
            <a:off x="791575" y="4758219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5" name="Google Shape;875;p79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76" name="Google Shape;876;p79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7" name="Google Shape;877;p79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8" name="Google Shape;878;p79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영양 상세정보(Nutrition Info)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- 1회 제공량 기준의 영양 성분(칼로리, 나트륨, 탄수화물, 당류, 단백질, 지방, 포화지방, 카페인)을 입력하는 필드들을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알레르기 유발 요인(Allergy Factors)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알레르기를 유발할 수 있는 성분(우유, 대두, 이황산류, 견과류, 복숭아 등)을 체크박스 형태로 선택한다.- 다중 선택이 가능하다.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원재료 관리(Ingredients)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원재료 추가: '+ 원재료 추가' 버튼을 눌러 레시피에 들어가는 원재료와 소모량을 설정한다.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저장/취소 액션(Action Buttons)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취소: 작성 내용을 저장하지 않고 모달을 닫는다.- 저장: 입력한 모든 정보를 서버에 전송하여 제품을 등록(또는 수정)한다.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79" name="Google Shape;879;p79"/>
          <p:cNvPicPr preferRelativeResize="0"/>
          <p:nvPr/>
        </p:nvPicPr>
        <p:blipFill rotWithShape="1">
          <a:blip r:embed="rId3">
            <a:alphaModFix/>
          </a:blip>
          <a:srcRect b="7577" l="28640" r="4474" t="23783"/>
          <a:stretch/>
        </p:blipFill>
        <p:spPr>
          <a:xfrm>
            <a:off x="3413800" y="160850"/>
            <a:ext cx="1472875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79"/>
          <p:cNvSpPr/>
          <p:nvPr/>
        </p:nvSpPr>
        <p:spPr>
          <a:xfrm rot="5412538">
            <a:off x="3122171" y="1192549"/>
            <a:ext cx="904806" cy="123300"/>
          </a:xfrm>
          <a:prstGeom prst="rightArrow">
            <a:avLst>
              <a:gd fmla="val 50000" name="adj1"/>
              <a:gd fmla="val 103309" name="adj2"/>
            </a:avLst>
          </a:prstGeom>
          <a:solidFill>
            <a:srgbClr val="CC0000"/>
          </a:solidFill>
          <a:ln cap="flat" cmpd="sng" w="92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25" lIns="88725" spcFirstLastPara="1" rIns="88725" wrap="square" tIns="8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8"/>
          </a:p>
        </p:txBody>
      </p:sp>
      <p:sp>
        <p:nvSpPr>
          <p:cNvPr id="881" name="Google Shape;881;p79"/>
          <p:cNvSpPr/>
          <p:nvPr/>
        </p:nvSpPr>
        <p:spPr>
          <a:xfrm>
            <a:off x="3254725" y="67763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882" name="Google Shape;88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5" y="1804050"/>
            <a:ext cx="5213950" cy="3221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3" name="Google Shape;883;p79"/>
          <p:cNvSpPr/>
          <p:nvPr/>
        </p:nvSpPr>
        <p:spPr>
          <a:xfrm>
            <a:off x="126250" y="176637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84" name="Google Shape;884;p79"/>
          <p:cNvSpPr/>
          <p:nvPr/>
        </p:nvSpPr>
        <p:spPr>
          <a:xfrm>
            <a:off x="126250" y="28650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85" name="Google Shape;885;p79"/>
          <p:cNvSpPr/>
          <p:nvPr/>
        </p:nvSpPr>
        <p:spPr>
          <a:xfrm>
            <a:off x="517425" y="41670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86" name="Google Shape;886;p79"/>
          <p:cNvSpPr/>
          <p:nvPr/>
        </p:nvSpPr>
        <p:spPr>
          <a:xfrm>
            <a:off x="4808500" y="45228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1" name="Google Shape;891;p80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92" name="Google Shape;892;p80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3" name="Google Shape;893;p80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4" name="Google Shape;894;p80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수정 버튼 (Modify)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주황색 버튼으로, 클릭 시 해당 제품(예: 아메리카노)의 정보를 수정하는 모달창을 띄운다.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삭제 버튼 (Delete)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빨간색 버튼으로, 클릭 시 해당 제품을 삭제하기 위한 확인 팝업(Delete Confirm Modal)을 호출한다.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95" name="Google Shape;895;p80"/>
          <p:cNvPicPr preferRelativeResize="0"/>
          <p:nvPr/>
        </p:nvPicPr>
        <p:blipFill rotWithShape="1">
          <a:blip r:embed="rId3">
            <a:alphaModFix/>
          </a:blip>
          <a:srcRect b="0" l="5500" r="7603" t="17722"/>
          <a:stretch/>
        </p:blipFill>
        <p:spPr>
          <a:xfrm>
            <a:off x="2196625" y="1901975"/>
            <a:ext cx="1075975" cy="368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6" name="Google Shape;89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75" y="1144200"/>
            <a:ext cx="5237574" cy="44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80"/>
          <p:cNvCxnSpPr>
            <a:endCxn id="895" idx="3"/>
          </p:cNvCxnSpPr>
          <p:nvPr/>
        </p:nvCxnSpPr>
        <p:spPr>
          <a:xfrm flipH="1">
            <a:off x="3272600" y="1411138"/>
            <a:ext cx="1437000" cy="675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8" name="Google Shape;89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75" y="1996050"/>
            <a:ext cx="1891825" cy="30302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9" name="Google Shape;89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7953" y="3603700"/>
            <a:ext cx="2719200" cy="1422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00" name="Google Shape;900;p80"/>
          <p:cNvCxnSpPr>
            <a:endCxn id="898" idx="3"/>
          </p:cNvCxnSpPr>
          <p:nvPr/>
        </p:nvCxnSpPr>
        <p:spPr>
          <a:xfrm flipH="1">
            <a:off x="2069400" y="2195966"/>
            <a:ext cx="408900" cy="1315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1" name="Google Shape;901;p80"/>
          <p:cNvCxnSpPr>
            <a:endCxn id="899" idx="0"/>
          </p:cNvCxnSpPr>
          <p:nvPr/>
        </p:nvCxnSpPr>
        <p:spPr>
          <a:xfrm>
            <a:off x="2980953" y="2169700"/>
            <a:ext cx="786600" cy="1434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80"/>
          <p:cNvSpPr/>
          <p:nvPr/>
        </p:nvSpPr>
        <p:spPr>
          <a:xfrm>
            <a:off x="2069375" y="17618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03" name="Google Shape;903;p80"/>
          <p:cNvSpPr/>
          <p:nvPr/>
        </p:nvSpPr>
        <p:spPr>
          <a:xfrm>
            <a:off x="2643088" y="1761813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1"/>
          <p:cNvSpPr txBox="1"/>
          <p:nvPr/>
        </p:nvSpPr>
        <p:spPr>
          <a:xfrm>
            <a:off x="1759825" y="1866125"/>
            <a:ext cx="544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공지사항</a:t>
            </a:r>
            <a:r>
              <a:rPr lang="ko" sz="7000">
                <a:solidFill>
                  <a:schemeClr val="dk2"/>
                </a:solidFill>
              </a:rPr>
              <a:t>관리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19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9" name="Google Shape;129;p19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" name="Google Shape;130;p19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Google Shape;131;p19"/>
          <p:cNvGraphicFramePr/>
          <p:nvPr/>
        </p:nvGraphicFramePr>
        <p:xfrm>
          <a:off x="6582425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382850"/>
                <a:gridCol w="20443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상단 네비게이션(Top Navigation)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브랜드, 메뉴, 매장, 소식, 이벤트 등 주요 페이지로 이동하는 메뉴바.- 마우스 호버 시 세부 서브메뉴가 펼쳐진다.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장바구니(Cart)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 장바구니 아이콘을 클릭하여 장바구니 페이지로 이동한다.- 담긴 상품의 개수가 뱃지 형태로 표시된다.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로그인 버튼(Login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 사람 아이콘을 클릭하여 로그인 페이지로 이동한다.- 로그인 후에는 사용자 이름이 표시되며 마이페이지 메뉴를 이용할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메인 배너 슬라이더(Main Banner Slider)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- 8가지 주요 이벤트 및 프로모션 배너가 자동으로 롤링된다.- 좌/우 화살표 및 하단 인디케이터로 조작 가능하다.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스크롤 다운(Scroll Down)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메인 배너 좌측 하단(또는 중앙 하단)에 위치하여 아래로 스크롤 할 수 있음을 안내한다.- 마우스 모양 아이콘이 움직이는 애니메이션 효과가 적용되어 있다.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00" y="1363749"/>
            <a:ext cx="6227414" cy="3443951"/>
          </a:xfrm>
          <a:prstGeom prst="rect">
            <a:avLst/>
          </a:prstGeom>
          <a:noFill/>
          <a:ln cap="flat" cmpd="sng" w="6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9"/>
          <p:cNvSpPr/>
          <p:nvPr/>
        </p:nvSpPr>
        <p:spPr>
          <a:xfrm>
            <a:off x="1245247" y="12316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4740747" y="12316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008597" y="12316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2707572" y="46208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89072" y="40575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3" name="Google Shape;913;p82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14" name="Google Shape;914;p82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5" name="Google Shape;915;p82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6" name="Google Shape;916;p82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관리자 네비게이션(Admin Navbar)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'공지사항 관리' 탭이 주황색으로 강조되어 현재 위치를 표시한다.- 회원, 상품, 문의 관리 등 다른 탭으로 이동할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검색 및 툴바(Search &amp; Toolbar)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검색 조건: 제목/내용/작성자 중 하나를 선택하는 드롭다운을 제공한다.- 검색어 입력: 검색할 키워드를 입력하는 텍스트 필드.- 공지사항 작성 버튼: 우측 끝에 위치하며, 클릭 시 새 공지 작성을 위한 폼을 연다.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공지사항 목록(Notice List)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중요 공지: 최상단 행들에 빨간색 '공지' 배지가 표시되어 일반 글과 구분된다. (제목 앞에 [공지] 말머리 포함)- 일반 공지: 번호, 제목, 작성자(관리자), 조회수, 작성일이 표시된다.- 작성일은 'YYYY-MM-DD' 형식으로 출력된다.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 액션(Management Actions)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 버튼: 주황색 버튼으로, 해당 공지의 내용을 수정하는 기능을 수행한다.- 삭제 버튼: 빨간색 버튼으로, 해당 공지를 삭제한다.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 중앙에 페이지 번호(1, 2...)와 '처음', '마지막' 이동 버튼이 배치된다.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17" name="Google Shape;91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825"/>
            <a:ext cx="4808782" cy="3809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8" name="Google Shape;918;p82"/>
          <p:cNvSpPr/>
          <p:nvPr/>
        </p:nvSpPr>
        <p:spPr>
          <a:xfrm>
            <a:off x="963325" y="14482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19" name="Google Shape;919;p82"/>
          <p:cNvSpPr/>
          <p:nvPr/>
        </p:nvSpPr>
        <p:spPr>
          <a:xfrm>
            <a:off x="2049598" y="2102925"/>
            <a:ext cx="221700" cy="221400"/>
          </a:xfrm>
          <a:prstGeom prst="ellipse">
            <a:avLst/>
          </a:prstGeom>
          <a:solidFill>
            <a:srgbClr val="CC0000"/>
          </a:solidFill>
          <a:ln cap="flat" cmpd="sng" w="56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225" lIns="54225" spcFirstLastPara="1" rIns="54225" wrap="square" tIns="5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7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77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20" name="Google Shape;920;p82"/>
          <p:cNvSpPr/>
          <p:nvPr/>
        </p:nvSpPr>
        <p:spPr>
          <a:xfrm>
            <a:off x="177579" y="3193577"/>
            <a:ext cx="221700" cy="221400"/>
          </a:xfrm>
          <a:prstGeom prst="ellipse">
            <a:avLst/>
          </a:prstGeom>
          <a:solidFill>
            <a:srgbClr val="CC0000"/>
          </a:solidFill>
          <a:ln cap="flat" cmpd="sng" w="56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225" lIns="54225" spcFirstLastPara="1" rIns="54225" wrap="square" tIns="5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7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77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21" name="Google Shape;921;p82"/>
          <p:cNvSpPr/>
          <p:nvPr/>
        </p:nvSpPr>
        <p:spPr>
          <a:xfrm>
            <a:off x="4386225" y="21029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22" name="Google Shape;922;p82"/>
          <p:cNvSpPr/>
          <p:nvPr/>
        </p:nvSpPr>
        <p:spPr>
          <a:xfrm>
            <a:off x="1850225" y="47331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23" name="Google Shape;923;p82"/>
          <p:cNvSpPr/>
          <p:nvPr/>
        </p:nvSpPr>
        <p:spPr>
          <a:xfrm>
            <a:off x="3925400" y="18888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8" name="Google Shape;928;p83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29" name="Google Shape;929;p83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0" name="Google Shape;930;p83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1" name="Google Shape;931;p83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수정 버튼 (Modify)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주황색 버튼으로, 클릭 시 해당 공지사항의 제목, 내용, 중요 여부 등을 수정하는 화면(폼)으로 전환된다.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삭제 버튼 (Delete)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빨간색 버튼으로, 클릭 시 해당 공지사항을 삭제하기 위한 확인 팝업(Delete Confirm Modal)을 호출한다.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32" name="Google Shape;9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179475"/>
            <a:ext cx="5238833" cy="305735"/>
          </a:xfrm>
          <a:prstGeom prst="rect">
            <a:avLst/>
          </a:prstGeom>
          <a:noFill/>
          <a:ln cap="flat" cmpd="sng" w="10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3" name="Google Shape;9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675" y="1796360"/>
            <a:ext cx="1228725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34" name="Google Shape;934;p83"/>
          <p:cNvCxnSpPr>
            <a:endCxn id="933" idx="0"/>
          </p:cNvCxnSpPr>
          <p:nvPr/>
        </p:nvCxnSpPr>
        <p:spPr>
          <a:xfrm flipH="1">
            <a:off x="4802038" y="1437560"/>
            <a:ext cx="154500" cy="358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5" name="Google Shape;9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550" y="1796704"/>
            <a:ext cx="3234275" cy="1550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6" name="Google Shape;936;p83"/>
          <p:cNvSpPr/>
          <p:nvPr/>
        </p:nvSpPr>
        <p:spPr>
          <a:xfrm>
            <a:off x="5226250" y="16817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937" name="Google Shape;937;p83"/>
          <p:cNvPicPr preferRelativeResize="0"/>
          <p:nvPr/>
        </p:nvPicPr>
        <p:blipFill rotWithShape="1">
          <a:blip r:embed="rId6">
            <a:alphaModFix/>
          </a:blip>
          <a:srcRect b="0" l="2456" r="1978" t="2477"/>
          <a:stretch/>
        </p:blipFill>
        <p:spPr>
          <a:xfrm>
            <a:off x="254550" y="3401225"/>
            <a:ext cx="3038950" cy="164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38" name="Google Shape;938;p83"/>
          <p:cNvCxnSpPr>
            <a:stCxn id="933" idx="1"/>
            <a:endCxn id="935" idx="3"/>
          </p:cNvCxnSpPr>
          <p:nvPr/>
        </p:nvCxnSpPr>
        <p:spPr>
          <a:xfrm flipH="1">
            <a:off x="3488675" y="2024960"/>
            <a:ext cx="699000" cy="546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9" name="Google Shape;939;p83"/>
          <p:cNvCxnSpPr>
            <a:endCxn id="937" idx="3"/>
          </p:cNvCxnSpPr>
          <p:nvPr/>
        </p:nvCxnSpPr>
        <p:spPr>
          <a:xfrm flipH="1">
            <a:off x="3293500" y="2213375"/>
            <a:ext cx="1795500" cy="2010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0" name="Google Shape;940;p83"/>
          <p:cNvSpPr/>
          <p:nvPr/>
        </p:nvSpPr>
        <p:spPr>
          <a:xfrm>
            <a:off x="4135850" y="16817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5" name="Google Shape;945;p84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46" name="Google Shape;946;p84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7" name="Google Shape;947;p84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8" name="Google Shape;948;p84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타이틀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'공지사항 수정' 타이틀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닫기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 'X' 버튼으로 창 닫기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공지사항 제목 수정 (텍스트 필드)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내용 입력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공지사항 상세 내용 수정 (텍스트 영역)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중요 공지 설정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고정 여부 체크 (체크박스)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취소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 작업 취소 및 모달 닫기 (흰색 버튼)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저장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수정된 공지사항 내용 저장 (주황색 버튼)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49" name="Google Shape;94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530925"/>
            <a:ext cx="5205099" cy="2494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0" name="Google Shape;950;p84"/>
          <p:cNvSpPr/>
          <p:nvPr/>
        </p:nvSpPr>
        <p:spPr>
          <a:xfrm>
            <a:off x="99050" y="244275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51" name="Google Shape;951;p84"/>
          <p:cNvSpPr/>
          <p:nvPr/>
        </p:nvSpPr>
        <p:spPr>
          <a:xfrm>
            <a:off x="4896025" y="25309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52" name="Google Shape;952;p84"/>
          <p:cNvSpPr/>
          <p:nvPr/>
        </p:nvSpPr>
        <p:spPr>
          <a:xfrm>
            <a:off x="476425" y="285567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53" name="Google Shape;953;p84"/>
          <p:cNvSpPr/>
          <p:nvPr/>
        </p:nvSpPr>
        <p:spPr>
          <a:xfrm>
            <a:off x="476425" y="33165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54" name="Google Shape;954;p84"/>
          <p:cNvSpPr/>
          <p:nvPr/>
        </p:nvSpPr>
        <p:spPr>
          <a:xfrm>
            <a:off x="48250" y="433975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55" name="Google Shape;955;p84"/>
          <p:cNvSpPr/>
          <p:nvPr/>
        </p:nvSpPr>
        <p:spPr>
          <a:xfrm>
            <a:off x="4183000" y="46554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56" name="Google Shape;956;p84"/>
          <p:cNvSpPr/>
          <p:nvPr/>
        </p:nvSpPr>
        <p:spPr>
          <a:xfrm>
            <a:off x="5333650" y="46554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7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1" name="Google Shape;961;p85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62" name="Google Shape;962;p85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3" name="Google Shape;963;p85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4" name="Google Shape;964;p85"/>
          <p:cNvGraphicFramePr/>
          <p:nvPr/>
        </p:nvGraphicFramePr>
        <p:xfrm>
          <a:off x="5582879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타이틀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'삭제 확인' 타이틀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확인 메시지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"정말 삭제하시겠습니까?" 문구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취소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삭제 작업 취소 및 창 닫기 (회색 버튼)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확인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공지사항 영구 삭제 실행 (빨간색 버튼)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65" name="Google Shape;965;p85"/>
          <p:cNvPicPr preferRelativeResize="0"/>
          <p:nvPr/>
        </p:nvPicPr>
        <p:blipFill rotWithShape="1">
          <a:blip r:embed="rId3">
            <a:alphaModFix/>
          </a:blip>
          <a:srcRect b="0" l="2456" r="1978" t="2477"/>
          <a:stretch/>
        </p:blipFill>
        <p:spPr>
          <a:xfrm>
            <a:off x="254550" y="3401225"/>
            <a:ext cx="3038950" cy="164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6" name="Google Shape;966;p85"/>
          <p:cNvSpPr/>
          <p:nvPr/>
        </p:nvSpPr>
        <p:spPr>
          <a:xfrm>
            <a:off x="1221625" y="34794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67" name="Google Shape;967;p85"/>
          <p:cNvSpPr/>
          <p:nvPr/>
        </p:nvSpPr>
        <p:spPr>
          <a:xfrm>
            <a:off x="963325" y="37947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68" name="Google Shape;968;p85"/>
          <p:cNvSpPr/>
          <p:nvPr/>
        </p:nvSpPr>
        <p:spPr>
          <a:xfrm>
            <a:off x="340350" y="42262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69" name="Google Shape;969;p85"/>
          <p:cNvSpPr/>
          <p:nvPr/>
        </p:nvSpPr>
        <p:spPr>
          <a:xfrm>
            <a:off x="1644875" y="42262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4" name="Google Shape;974;p86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75" name="Google Shape;975;p86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6" name="Google Shape;976;p86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7" name="Google Shape;977;p86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타이틀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'공지사항 작성' 타이틀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닫기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 'X' 버튼으로 창 닫기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공지사항 제목 입력 (Placeholder: 공지사항 제목을 입력하세요)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내용 입력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공지사항 내용 입력 (Placeholder: 공지사항 내용을 입력하세요)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중요 공지 설정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고정 여부 체크 (체크박스)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취소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작성 작업 취소 및 모달 닫기 (흰색 버튼)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저장 버튼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작성된 공지사항 저장 및 등록 (주황색 버튼)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78" name="Google Shape;9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50" y="2619200"/>
            <a:ext cx="5287150" cy="24405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9" name="Google Shape;979;p86"/>
          <p:cNvSpPr/>
          <p:nvPr/>
        </p:nvSpPr>
        <p:spPr>
          <a:xfrm>
            <a:off x="0" y="25000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80" name="Google Shape;980;p86"/>
          <p:cNvSpPr/>
          <p:nvPr/>
        </p:nvSpPr>
        <p:spPr>
          <a:xfrm>
            <a:off x="4994300" y="25000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81" name="Google Shape;981;p86"/>
          <p:cNvSpPr/>
          <p:nvPr/>
        </p:nvSpPr>
        <p:spPr>
          <a:xfrm>
            <a:off x="0" y="283697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82" name="Google Shape;982;p86"/>
          <p:cNvSpPr/>
          <p:nvPr/>
        </p:nvSpPr>
        <p:spPr>
          <a:xfrm>
            <a:off x="0" y="32343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83" name="Google Shape;983;p86"/>
          <p:cNvSpPr/>
          <p:nvPr/>
        </p:nvSpPr>
        <p:spPr>
          <a:xfrm>
            <a:off x="97950" y="4228625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84" name="Google Shape;984;p86"/>
          <p:cNvSpPr/>
          <p:nvPr/>
        </p:nvSpPr>
        <p:spPr>
          <a:xfrm>
            <a:off x="4361450" y="45970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85" name="Google Shape;985;p86"/>
          <p:cNvSpPr/>
          <p:nvPr/>
        </p:nvSpPr>
        <p:spPr>
          <a:xfrm>
            <a:off x="4914175" y="4597000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7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7"/>
          <p:cNvSpPr txBox="1"/>
          <p:nvPr/>
        </p:nvSpPr>
        <p:spPr>
          <a:xfrm>
            <a:off x="2467300" y="1866125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문의</a:t>
            </a:r>
            <a:r>
              <a:rPr lang="ko" sz="7000">
                <a:solidFill>
                  <a:schemeClr val="dk2"/>
                </a:solidFill>
              </a:rPr>
              <a:t>관리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88"/>
          <p:cNvGrpSpPr/>
          <p:nvPr/>
        </p:nvGrpSpPr>
        <p:grpSpPr>
          <a:xfrm>
            <a:off x="177574" y="2637100"/>
            <a:ext cx="5287150" cy="2385323"/>
            <a:chOff x="177574" y="2637100"/>
            <a:chExt cx="5287150" cy="2385323"/>
          </a:xfrm>
        </p:grpSpPr>
        <p:pic>
          <p:nvPicPr>
            <p:cNvPr id="996" name="Google Shape;996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574" y="2637100"/>
              <a:ext cx="5287150" cy="2385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5200" y="4630875"/>
              <a:ext cx="1008541" cy="258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998" name="Google Shape;998;p88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99" name="Google Shape;999;p88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0" name="Google Shape;1000;p88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1" name="Google Shape;1001;p88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관리자 네비게이션(Admin Navbar)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'문의 관리' 탭이 주황색으로 강조되어 현재 위치를 표시한다.- 회원, 상품, 공지사항 관리 탭과 연동된다.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검색 및 필터(Search &amp; Filter)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검색어 입력: 제목, 내용, 작성자로 검색할 수 있는 입력 필드.- 상태 필터: '전체 상태', '답변 대기', '답변 완료' 중 선택하여 목록을 필터링하는 드롭다운.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문의 목록 테이블(Inquiry List Table)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상태 배지: 처리 상태에 따라 '답변 대기'(주황색), '답변 완료'(초록색) 배지가 표시된다.- 작성자(ID), 작성일(YYYY-MM-DD), 제목 등 기본 정보를 리스트 형식으로 제공한다.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 액션(Management Actions)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보기: 파란색 버튼. 해당 문의의 상세 내용 모달을 호출한다.- 삭제: 빨간색 버튼. 해당 문의를 삭제하는 확인 팝업을 호출한다.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하단에 페이지 번호와 이전/다음 이동 버튼을 배치한다.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02" name="Google Shape;1002;p88"/>
          <p:cNvSpPr/>
          <p:nvPr/>
        </p:nvSpPr>
        <p:spPr>
          <a:xfrm>
            <a:off x="62325" y="253946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03" name="Google Shape;1003;p88"/>
          <p:cNvSpPr/>
          <p:nvPr/>
        </p:nvSpPr>
        <p:spPr>
          <a:xfrm>
            <a:off x="62325" y="312813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04" name="Google Shape;1004;p88"/>
          <p:cNvSpPr/>
          <p:nvPr/>
        </p:nvSpPr>
        <p:spPr>
          <a:xfrm>
            <a:off x="62325" y="343188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05" name="Google Shape;1005;p88"/>
          <p:cNvSpPr/>
          <p:nvPr/>
        </p:nvSpPr>
        <p:spPr>
          <a:xfrm>
            <a:off x="4497375" y="329201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06" name="Google Shape;1006;p88"/>
          <p:cNvSpPr/>
          <p:nvPr/>
        </p:nvSpPr>
        <p:spPr>
          <a:xfrm>
            <a:off x="1998725" y="446351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07" name="Google Shape;1007;p88"/>
          <p:cNvSpPr/>
          <p:nvPr/>
        </p:nvSpPr>
        <p:spPr>
          <a:xfrm>
            <a:off x="4692350" y="303401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2" name="Google Shape;1012;p89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3" name="Google Shape;1013;p89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4" name="Google Shape;1014;p89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5" name="Google Shape;1015;p89"/>
          <p:cNvGraphicFramePr/>
          <p:nvPr/>
        </p:nvGraphicFramePr>
        <p:xfrm>
          <a:off x="7105250" y="70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292625"/>
                <a:gridCol w="15625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번호 (No)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게시글의 고유 번호 또는 순번을 표시한다. (예: 5)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제목 (Title)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작성된 문의글의 제목을 텍스트로 표시한다. (예: ewqewq)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작성자 (Author)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문의를 등록한 회원의 아이디를 표시한다. (예: qwer)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상태 (Status)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관리자의 답변 여부를 배지로 표시한다.- 답변 완료: 초록색 배지로 표시된다.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작성일 (Date)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문의가 등록된 날짜를 'YYYY-MM-DD' 형식으로 표시한다. (예: 2026-01-06)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관리 (Management)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보기: 파란색 버튼으로, 클릭 시 상세 내용을 확인할 수 있다.- 삭제: 빨간색 버튼으로, 클릭 시 해당 문의를 삭제할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16" name="Google Shape;101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435575"/>
            <a:ext cx="5309479" cy="289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7" name="Google Shape;1017;p89"/>
          <p:cNvSpPr/>
          <p:nvPr/>
        </p:nvSpPr>
        <p:spPr>
          <a:xfrm>
            <a:off x="0" y="127928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18" name="Google Shape;1018;p89"/>
          <p:cNvSpPr/>
          <p:nvPr/>
        </p:nvSpPr>
        <p:spPr>
          <a:xfrm>
            <a:off x="3116725" y="127928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19" name="Google Shape;1019;p89"/>
          <p:cNvSpPr/>
          <p:nvPr/>
        </p:nvSpPr>
        <p:spPr>
          <a:xfrm>
            <a:off x="3660800" y="127928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20" name="Google Shape;1020;p89"/>
          <p:cNvSpPr/>
          <p:nvPr/>
        </p:nvSpPr>
        <p:spPr>
          <a:xfrm>
            <a:off x="4142575" y="127928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21" name="Google Shape;1021;p89"/>
          <p:cNvSpPr/>
          <p:nvPr/>
        </p:nvSpPr>
        <p:spPr>
          <a:xfrm>
            <a:off x="4572000" y="127928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022" name="Google Shape;102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77500"/>
            <a:ext cx="2571404" cy="311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3" name="Google Shape;1023;p89"/>
          <p:cNvPicPr preferRelativeResize="0"/>
          <p:nvPr/>
        </p:nvPicPr>
        <p:blipFill rotWithShape="1">
          <a:blip r:embed="rId5">
            <a:alphaModFix/>
          </a:blip>
          <a:srcRect b="0" l="1798" r="2000" t="4269"/>
          <a:stretch/>
        </p:blipFill>
        <p:spPr>
          <a:xfrm>
            <a:off x="2865238" y="3377175"/>
            <a:ext cx="2812975" cy="1613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24" name="Google Shape;1024;p89"/>
          <p:cNvCxnSpPr>
            <a:endCxn id="1022" idx="3"/>
          </p:cNvCxnSpPr>
          <p:nvPr/>
        </p:nvCxnSpPr>
        <p:spPr>
          <a:xfrm flipH="1">
            <a:off x="2723804" y="1650500"/>
            <a:ext cx="2043300" cy="1783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89"/>
          <p:cNvCxnSpPr>
            <a:endCxn id="1023" idx="0"/>
          </p:cNvCxnSpPr>
          <p:nvPr/>
        </p:nvCxnSpPr>
        <p:spPr>
          <a:xfrm flipH="1">
            <a:off x="4271725" y="1654275"/>
            <a:ext cx="734400" cy="1722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" name="Google Shape;1026;p89"/>
          <p:cNvSpPr/>
          <p:nvPr/>
        </p:nvSpPr>
        <p:spPr>
          <a:xfrm>
            <a:off x="367125" y="127928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1" name="Google Shape;1031;p90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32" name="Google Shape;1032;p90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3" name="Google Shape;1033;p90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4" name="Google Shape;1034;p90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타이틀 (Inquiry Detail)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좌측 상단에 '문의 상세'라는 타이틀이 표시된다.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상단 닫기 버튼 (Close 'X')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상단의 'X' 아이콘 버튼을 클릭하여 모달창을 닫을 수 있다.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제목 (Title)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사용자가 작성한 문의글의 제목을 읽기 전용 박스에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작성자 (Author)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문의를 등록한 사용자의 아이디를 표시한다.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작성일 (Date)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문의글이 등록된 날짜(YYYY-MM-DD)를 표시한다.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문의 내용 (Content)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사용자가 작성한 상세 문의 내용을 표시한다.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답변 (Answer)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관리자가 등록한 답변 내용을 표시한다.- 주황색 라벨과 배경색으로 문의 내용과 구분되어 강조된다.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하단 닫기 버튼 (Close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하단 중앙의 주황색 '닫기' 버튼을 클릭하여 모달창을 닫는다.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35" name="Google Shape;103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7450"/>
            <a:ext cx="3141300" cy="3803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6" name="Google Shape;1036;p90"/>
          <p:cNvSpPr/>
          <p:nvPr/>
        </p:nvSpPr>
        <p:spPr>
          <a:xfrm>
            <a:off x="80100" y="118746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37" name="Google Shape;1037;p90"/>
          <p:cNvSpPr/>
          <p:nvPr/>
        </p:nvSpPr>
        <p:spPr>
          <a:xfrm>
            <a:off x="2750650" y="118746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38" name="Google Shape;1038;p90"/>
          <p:cNvSpPr/>
          <p:nvPr/>
        </p:nvSpPr>
        <p:spPr>
          <a:xfrm>
            <a:off x="80100" y="207728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39" name="Google Shape;1039;p90"/>
          <p:cNvSpPr/>
          <p:nvPr/>
        </p:nvSpPr>
        <p:spPr>
          <a:xfrm>
            <a:off x="80100" y="258576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40" name="Google Shape;1040;p90"/>
          <p:cNvSpPr/>
          <p:nvPr/>
        </p:nvSpPr>
        <p:spPr>
          <a:xfrm>
            <a:off x="80100" y="156881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41" name="Google Shape;1041;p90"/>
          <p:cNvSpPr/>
          <p:nvPr/>
        </p:nvSpPr>
        <p:spPr>
          <a:xfrm>
            <a:off x="80100" y="3094237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42" name="Google Shape;1042;p90"/>
          <p:cNvSpPr/>
          <p:nvPr/>
        </p:nvSpPr>
        <p:spPr>
          <a:xfrm>
            <a:off x="80100" y="381636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7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43" name="Google Shape;1043;p90"/>
          <p:cNvSpPr/>
          <p:nvPr/>
        </p:nvSpPr>
        <p:spPr>
          <a:xfrm>
            <a:off x="1176100" y="4440562"/>
            <a:ext cx="258300" cy="258000"/>
          </a:xfrm>
          <a:prstGeom prst="ellipse">
            <a:avLst/>
          </a:prstGeom>
          <a:solidFill>
            <a:srgbClr val="CC0000"/>
          </a:solidFill>
          <a:ln cap="flat" cmpd="sng" w="6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125" lIns="63125" spcFirstLastPara="1" rIns="63125" wrap="square" tIns="6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97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8</a:t>
            </a:r>
            <a:endParaRPr sz="897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1"/>
          <p:cNvSpPr txBox="1"/>
          <p:nvPr/>
        </p:nvSpPr>
        <p:spPr>
          <a:xfrm>
            <a:off x="2467300" y="1866125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점주페이지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2202000" y="1940700"/>
            <a:ext cx="474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chemeClr val="dk2"/>
                </a:solidFill>
              </a:rPr>
              <a:t>브랜드 &amp; BI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790475"/>
            <a:ext cx="4223159" cy="2219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4" name="Google Shape;1054;p92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55" name="Google Shape;1055;p92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6" name="Google Shape;1056;p92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7" name="Google Shape;1057;p92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헤더 (GNB)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로고, '주문 관리', '재고 관리' 메뉴 및 사용자 프로필(로그아웃) 영역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통계 대시보드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결제 완료, 주문 접수, 준비 완료 건수 및 오늘 매출 총액을 카드 형태로 표시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상태 필터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'전체', '결제 완료', '주문 접수', '준비 완료' 버튼을 통해 주문 목록 필터링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목록 테이블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주문번호, 시간, 메뉴명, 수량, 금액, 상태 뱃지, 관리(접수/완료/취소/상세) 버튼으로 구성된 리스트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팝업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주문 상태 변경 시 확인 창 및 주문 상세 내역(옵션 포함) 조회 창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58" name="Google Shape;1058;p92"/>
          <p:cNvSpPr/>
          <p:nvPr/>
        </p:nvSpPr>
        <p:spPr>
          <a:xfrm>
            <a:off x="1861575" y="267315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59" name="Google Shape;1059;p92"/>
          <p:cNvSpPr/>
          <p:nvPr/>
        </p:nvSpPr>
        <p:spPr>
          <a:xfrm>
            <a:off x="82200" y="3410707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60" name="Google Shape;1060;p92"/>
          <p:cNvSpPr/>
          <p:nvPr/>
        </p:nvSpPr>
        <p:spPr>
          <a:xfrm>
            <a:off x="82200" y="388687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61" name="Google Shape;1061;p92"/>
          <p:cNvSpPr/>
          <p:nvPr/>
        </p:nvSpPr>
        <p:spPr>
          <a:xfrm>
            <a:off x="82200" y="416100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62" name="Google Shape;1062;p92"/>
          <p:cNvSpPr/>
          <p:nvPr/>
        </p:nvSpPr>
        <p:spPr>
          <a:xfrm>
            <a:off x="3129450" y="4282157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063" name="Google Shape;106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575" y="152400"/>
            <a:ext cx="2834691" cy="24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8" name="Google Shape;1068;p93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69" name="Google Shape;1069;p93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0" name="Google Shape;1070;p93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1" name="Google Shape;1071;p93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헤더 (Modal Header)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'주문 상세' 타이틀과 우측 상단 닫기(X) 버튼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일시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주문이 발생한 날짜와 시간 표시 (YYYY-MM-DD HH:mm)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주문 상품 목록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주문한 메뉴명, 수량(붉은색 강조), 개별 금액 리스트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총 결제 금액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구분선 하단에 전체 주문 총액 표시 (붉은색 굵은 폰트)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확인 버튼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내용을 확인하고 모달을 닫는 하단 중앙의 버튼 (주황색)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닫기 버튼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상단의 모달 종료(X) 아이콘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72" name="Google Shape;10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1509150"/>
            <a:ext cx="3976850" cy="3487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3" name="Google Shape;1073;p93"/>
          <p:cNvSpPr/>
          <p:nvPr/>
        </p:nvSpPr>
        <p:spPr>
          <a:xfrm>
            <a:off x="271700" y="163150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74" name="Google Shape;1074;p93"/>
          <p:cNvSpPr/>
          <p:nvPr/>
        </p:nvSpPr>
        <p:spPr>
          <a:xfrm>
            <a:off x="271700" y="222300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75" name="Google Shape;1075;p93"/>
          <p:cNvSpPr/>
          <p:nvPr/>
        </p:nvSpPr>
        <p:spPr>
          <a:xfrm>
            <a:off x="271700" y="275272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76" name="Google Shape;1076;p93"/>
          <p:cNvSpPr/>
          <p:nvPr/>
        </p:nvSpPr>
        <p:spPr>
          <a:xfrm>
            <a:off x="271700" y="372155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77" name="Google Shape;1077;p93"/>
          <p:cNvSpPr/>
          <p:nvPr/>
        </p:nvSpPr>
        <p:spPr>
          <a:xfrm>
            <a:off x="1590300" y="428932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78" name="Google Shape;1078;p93"/>
          <p:cNvSpPr/>
          <p:nvPr/>
        </p:nvSpPr>
        <p:spPr>
          <a:xfrm>
            <a:off x="3516975" y="163150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079" name="Google Shape;10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825" y="3564000"/>
            <a:ext cx="23907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4" name="Google Shape;1084;p94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85" name="Google Shape;1085;p94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6" name="Google Shape;1086;p94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7" name="Google Shape;1087;p94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타이틀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중앙에 굵게 표시된 '주문 접수' 텍스트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확인 메시지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사용자의 의사를 묻는 중앙 텍스트 ("주문을 접수하시겠습니까?")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취소 버튼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작업을 취소하고 모달을 닫는 좌측 버튼 (회색, Fn: 닫기)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확인 버튼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주문 상태를 변경(접수)하는 우측 버튼 (주황색, Fn: API 호출)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88" name="Google Shape;108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25" y="2872250"/>
            <a:ext cx="3707200" cy="2126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9" name="Google Shape;1089;p94"/>
          <p:cNvSpPr/>
          <p:nvPr/>
        </p:nvSpPr>
        <p:spPr>
          <a:xfrm>
            <a:off x="1553475" y="306960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90" name="Google Shape;1090;p94"/>
          <p:cNvSpPr/>
          <p:nvPr/>
        </p:nvSpPr>
        <p:spPr>
          <a:xfrm>
            <a:off x="1148050" y="357685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91" name="Google Shape;1091;p94"/>
          <p:cNvSpPr/>
          <p:nvPr/>
        </p:nvSpPr>
        <p:spPr>
          <a:xfrm>
            <a:off x="441525" y="411465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92" name="Google Shape;1092;p94"/>
          <p:cNvSpPr/>
          <p:nvPr/>
        </p:nvSpPr>
        <p:spPr>
          <a:xfrm>
            <a:off x="2036450" y="411465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818175"/>
            <a:ext cx="3785625" cy="2195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8" name="Google Shape;1098;p95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99" name="Google Shape;1099;p95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0" name="Google Shape;1100;p95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1" name="Google Shape;1101;p95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모달 타이틀 - 상단 중앙에 굵게 표시된 '주문 취소' 텍스트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확인 메시지 - 취소 여부를 재확인하는 중앙 텍스트 ("정말로 이 주문을 취소하시겠습니까?")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취소 버튼 - 작업을 취소하고 모달을 닫는 좌측 버튼 (회색, Fn: 닫기)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확인 버튼 - 주문을 최종적으로 취소 처리하는 우측 버튼 (주황색, Fn: API 호출)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02" name="Google Shape;1102;p95"/>
          <p:cNvSpPr/>
          <p:nvPr/>
        </p:nvSpPr>
        <p:spPr>
          <a:xfrm>
            <a:off x="1541263" y="2996334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03" name="Google Shape;1103;p95"/>
          <p:cNvSpPr/>
          <p:nvPr/>
        </p:nvSpPr>
        <p:spPr>
          <a:xfrm>
            <a:off x="779937" y="356462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04" name="Google Shape;1104;p95"/>
          <p:cNvSpPr/>
          <p:nvPr/>
        </p:nvSpPr>
        <p:spPr>
          <a:xfrm>
            <a:off x="441525" y="411465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05" name="Google Shape;1105;p95"/>
          <p:cNvSpPr/>
          <p:nvPr/>
        </p:nvSpPr>
        <p:spPr>
          <a:xfrm>
            <a:off x="2036450" y="411465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195650"/>
            <a:ext cx="3122550" cy="28375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1" name="Google Shape;1111;p96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12" name="Google Shape;1112;p96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3" name="Google Shape;1113;p96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4" name="Google Shape;1114;p96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헤더 (GNB)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로고, '주문 관리', '재고 관리' 메뉴 및 사용자 프로필 영역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재고 통계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전체 품목 수, 정상 재고(10개↑), 부족 재고(10개↓) 현황 카드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검색 및 추가 툴바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재고명 검색 입력창 및 새로운 재고 등록(입고) 버튼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재고 목록 테이블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재고명, 현재 수량(단위 포함), 상태(정상/주의/부족) 뱃지, 수정 버튼 리스트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재고 관리 모달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재고 등록 및 수량 수정 시 사용되는 팝업 (재료 선택, 수량 입력)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페이지네이션(Pagination)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목록 하단에 페이지 번호와 이전/다음 이동 버튼을 배치한다.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15" name="Google Shape;1115;p96"/>
          <p:cNvSpPr/>
          <p:nvPr/>
        </p:nvSpPr>
        <p:spPr>
          <a:xfrm>
            <a:off x="1323475" y="206702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16" name="Google Shape;1116;p96"/>
          <p:cNvSpPr/>
          <p:nvPr/>
        </p:nvSpPr>
        <p:spPr>
          <a:xfrm>
            <a:off x="177575" y="2571753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17" name="Google Shape;1117;p96"/>
          <p:cNvSpPr/>
          <p:nvPr/>
        </p:nvSpPr>
        <p:spPr>
          <a:xfrm>
            <a:off x="177575" y="286422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18" name="Google Shape;1118;p96"/>
          <p:cNvSpPr/>
          <p:nvPr/>
        </p:nvSpPr>
        <p:spPr>
          <a:xfrm>
            <a:off x="177575" y="312207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19" name="Google Shape;1119;p96"/>
          <p:cNvSpPr/>
          <p:nvPr/>
        </p:nvSpPr>
        <p:spPr>
          <a:xfrm>
            <a:off x="2253650" y="312207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20" name="Google Shape;1120;p96"/>
          <p:cNvSpPr/>
          <p:nvPr/>
        </p:nvSpPr>
        <p:spPr>
          <a:xfrm>
            <a:off x="1229425" y="474057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" name="Google Shape;1125;p97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26" name="Google Shape;1126;p97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7" name="Google Shape;1127;p97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8" name="Google Shape;1128;p97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헤더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'재고 수정' 타이틀과 우측 상단 닫기(X) 버튼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재고명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수정할 재고의 이름 표시 (수정 불가, 비활성화된 상태)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현재 재고량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변경할 재고 수량을 입력하는 필드 (숫자 입력)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단위 </a:t>
                      </a:r>
                      <a:br>
                        <a:rPr lang="ko" sz="700">
                          <a:solidFill>
                            <a:schemeClr val="dk1"/>
                          </a:solidFill>
                        </a:rPr>
                      </a:b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해당 재고의 단위 표시 (예: ea, g, ml 등, 읽기 전용)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하단 버튼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취소(회색) 및 변경 사항 저장(주황색) 버튼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닫기 버튼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상단의 모달 종료(X) 아이콘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29" name="Google Shape;112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050300"/>
            <a:ext cx="3181350" cy="2981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0" name="Google Shape;1130;p97"/>
          <p:cNvSpPr/>
          <p:nvPr/>
        </p:nvSpPr>
        <p:spPr>
          <a:xfrm>
            <a:off x="233625" y="213437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31" name="Google Shape;1131;p97"/>
          <p:cNvSpPr/>
          <p:nvPr/>
        </p:nvSpPr>
        <p:spPr>
          <a:xfrm>
            <a:off x="2804625" y="213437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32" name="Google Shape;1132;p97"/>
          <p:cNvSpPr/>
          <p:nvPr/>
        </p:nvSpPr>
        <p:spPr>
          <a:xfrm>
            <a:off x="233625" y="260923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33" name="Google Shape;1133;p97"/>
          <p:cNvSpPr/>
          <p:nvPr/>
        </p:nvSpPr>
        <p:spPr>
          <a:xfrm>
            <a:off x="233625" y="3191400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34" name="Google Shape;1134;p97"/>
          <p:cNvSpPr/>
          <p:nvPr/>
        </p:nvSpPr>
        <p:spPr>
          <a:xfrm>
            <a:off x="233625" y="3773550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35" name="Google Shape;1135;p97"/>
          <p:cNvSpPr/>
          <p:nvPr/>
        </p:nvSpPr>
        <p:spPr>
          <a:xfrm>
            <a:off x="233625" y="4437700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36" name="Google Shape;1136;p97"/>
          <p:cNvSpPr/>
          <p:nvPr/>
        </p:nvSpPr>
        <p:spPr>
          <a:xfrm>
            <a:off x="1670450" y="4437700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1" name="Google Shape;1141;p98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42" name="Google Shape;1142;p98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3" name="Google Shape;1143;p98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4" name="Google Shape;1144;p98"/>
          <p:cNvGraphicFramePr/>
          <p:nvPr/>
        </p:nvGraphicFramePr>
        <p:xfrm>
          <a:off x="5591950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539100"/>
                <a:gridCol w="28785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#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기능명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모달 헤더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'재고 추가' 타이틀과 우측 상단 닫기(X) 버튼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재고명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추가할 재고 항목을 선택하는 드롭다운 (초기값: '재고를 선택하세요')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현재 재고량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실제 재고 수량을 입력하는 필드 (숫자 입력)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단위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선택한 재고의 단위가 자동 표시되는 필드 (예: ea, g, ml)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하단 버튼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취소(회색) 및 입력 사항 저장(주황색) 버튼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닫기 버튼 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우측 상단의 모달 종료(X) 아이콘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45" name="Google Shape;114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050275"/>
            <a:ext cx="3152775" cy="2981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6" name="Google Shape;1146;p98"/>
          <p:cNvSpPr/>
          <p:nvPr/>
        </p:nvSpPr>
        <p:spPr>
          <a:xfrm>
            <a:off x="233625" y="213437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47" name="Google Shape;1147;p98"/>
          <p:cNvSpPr/>
          <p:nvPr/>
        </p:nvSpPr>
        <p:spPr>
          <a:xfrm>
            <a:off x="2804625" y="213437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6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48" name="Google Shape;1148;p98"/>
          <p:cNvSpPr/>
          <p:nvPr/>
        </p:nvSpPr>
        <p:spPr>
          <a:xfrm>
            <a:off x="233625" y="2609238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49" name="Google Shape;1149;p98"/>
          <p:cNvSpPr/>
          <p:nvPr/>
        </p:nvSpPr>
        <p:spPr>
          <a:xfrm>
            <a:off x="233625" y="3191400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50" name="Google Shape;1150;p98"/>
          <p:cNvSpPr/>
          <p:nvPr/>
        </p:nvSpPr>
        <p:spPr>
          <a:xfrm>
            <a:off x="233625" y="3773550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4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51" name="Google Shape;1151;p98"/>
          <p:cNvSpPr/>
          <p:nvPr/>
        </p:nvSpPr>
        <p:spPr>
          <a:xfrm>
            <a:off x="233625" y="4437700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52" name="Google Shape;1152;p98"/>
          <p:cNvSpPr/>
          <p:nvPr/>
        </p:nvSpPr>
        <p:spPr>
          <a:xfrm>
            <a:off x="1670450" y="4437700"/>
            <a:ext cx="195600" cy="195300"/>
          </a:xfrm>
          <a:prstGeom prst="ellipse">
            <a:avLst/>
          </a:prstGeom>
          <a:solidFill>
            <a:srgbClr val="CC0000"/>
          </a:solidFill>
          <a:ln cap="flat" cmpd="sng" w="4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825" lIns="47825" spcFirstLastPara="1" rIns="4782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79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5</a:t>
            </a:r>
            <a:endParaRPr sz="679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Google Shape;147;p21"/>
          <p:cNvGraphicFramePr/>
          <p:nvPr/>
        </p:nvGraphicFramePr>
        <p:xfrm>
          <a:off x="17757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785750"/>
                <a:gridCol w="785750"/>
              </a:tblGrid>
              <a:tr h="24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화면코드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화면명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8" name="Google Shape;148;p21"/>
          <p:cNvGraphicFramePr/>
          <p:nvPr/>
        </p:nvGraphicFramePr>
        <p:xfrm>
          <a:off x="5925700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프로젝트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9" name="Google Shape;149;p21"/>
          <p:cNvGraphicFramePr/>
          <p:nvPr/>
        </p:nvGraphicFramePr>
        <p:xfrm>
          <a:off x="7696125" y="1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656725"/>
                <a:gridCol w="656725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번호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5" y="2104451"/>
            <a:ext cx="5216849" cy="2927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51" name="Google Shape;151;p21"/>
          <p:cNvGraphicFramePr/>
          <p:nvPr/>
        </p:nvGraphicFramePr>
        <p:xfrm>
          <a:off x="6582425" y="7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{7C63993D-7B1D-452E-9AF2-B38B0212C557}</a:tableStyleId>
              </a:tblPr>
              <a:tblGrid>
                <a:gridCol w="382850"/>
                <a:gridCol w="2044300"/>
              </a:tblGrid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#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토리 스토리 메뉴(Tori Story Menu)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상단 네비게이션바의 '토리 스토리' 항목이다.- 마우스를 올리면(Hover) 하위 메뉴가 나타난다.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브랜드 버튼(Brand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하위 메뉴의 첫 번째 항목이다.- 클릭 시 브랜드 소개 페이지로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BI 버튼(BI Button)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- 하위 메뉴의 두 번째 항목이다.- 클릭 시 BI(Brand Identity) 소개 페이지로 이동한다.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74117" l="26208" r="52752" t="-1000"/>
          <a:stretch/>
        </p:blipFill>
        <p:spPr>
          <a:xfrm>
            <a:off x="2739850" y="78225"/>
            <a:ext cx="2649475" cy="1899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21"/>
          <p:cNvSpPr/>
          <p:nvPr/>
        </p:nvSpPr>
        <p:spPr>
          <a:xfrm>
            <a:off x="3589272" y="782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3772872" y="74487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3772872" y="1029425"/>
            <a:ext cx="183600" cy="183000"/>
          </a:xfrm>
          <a:prstGeom prst="ellipse">
            <a:avLst/>
          </a:prstGeom>
          <a:solidFill>
            <a:srgbClr val="CC0000"/>
          </a:solidFill>
          <a:ln cap="flat" cmpd="sng" w="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800" lIns="44800" spcFirstLastPara="1" rIns="44800" wrap="square" tIns="4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36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636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56" name="Google Shape;156;p21"/>
          <p:cNvCxnSpPr>
            <a:endCxn id="152" idx="1"/>
          </p:cNvCxnSpPr>
          <p:nvPr/>
        </p:nvCxnSpPr>
        <p:spPr>
          <a:xfrm flipH="1" rot="10800000">
            <a:off x="2095450" y="1028050"/>
            <a:ext cx="644400" cy="1075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